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6" r:id="rId5"/>
    <p:sldId id="268" r:id="rId6"/>
    <p:sldId id="259" r:id="rId7"/>
    <p:sldId id="267" r:id="rId8"/>
    <p:sldId id="261" r:id="rId9"/>
    <p:sldId id="262" r:id="rId10"/>
    <p:sldId id="263" r:id="rId11"/>
    <p:sldId id="264" r:id="rId12"/>
    <p:sldId id="269" r:id="rId13"/>
    <p:sldId id="265" r:id="rId14"/>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pitchFamily="34" charset="0"/>
      </a:defRPr>
    </a:lvl1pPr>
    <a:lvl2pPr marL="457200" algn="l" rtl="0" fontAlgn="base">
      <a:spcBef>
        <a:spcPct val="0"/>
      </a:spcBef>
      <a:spcAft>
        <a:spcPct val="0"/>
      </a:spcAft>
      <a:defRPr kern="1200">
        <a:solidFill>
          <a:schemeClr val="tx1"/>
        </a:solidFill>
        <a:latin typeface="Calibri" pitchFamily="34" charset="0"/>
        <a:ea typeface="+mn-ea"/>
        <a:cs typeface="Arial" pitchFamily="34" charset="0"/>
      </a:defRPr>
    </a:lvl2pPr>
    <a:lvl3pPr marL="914400" algn="l" rtl="0" fontAlgn="base">
      <a:spcBef>
        <a:spcPct val="0"/>
      </a:spcBef>
      <a:spcAft>
        <a:spcPct val="0"/>
      </a:spcAft>
      <a:defRPr kern="1200">
        <a:solidFill>
          <a:schemeClr val="tx1"/>
        </a:solidFill>
        <a:latin typeface="Calibri" pitchFamily="34" charset="0"/>
        <a:ea typeface="+mn-ea"/>
        <a:cs typeface="Arial" pitchFamily="34" charset="0"/>
      </a:defRPr>
    </a:lvl3pPr>
    <a:lvl4pPr marL="1371600" algn="l" rtl="0" fontAlgn="base">
      <a:spcBef>
        <a:spcPct val="0"/>
      </a:spcBef>
      <a:spcAft>
        <a:spcPct val="0"/>
      </a:spcAft>
      <a:defRPr kern="1200">
        <a:solidFill>
          <a:schemeClr val="tx1"/>
        </a:solidFill>
        <a:latin typeface="Calibri" pitchFamily="34" charset="0"/>
        <a:ea typeface="+mn-ea"/>
        <a:cs typeface="Arial" pitchFamily="34" charset="0"/>
      </a:defRPr>
    </a:lvl4pPr>
    <a:lvl5pPr marL="1828800" algn="l" rtl="0" fontAlgn="base">
      <a:spcBef>
        <a:spcPct val="0"/>
      </a:spcBef>
      <a:spcAft>
        <a:spcPct val="0"/>
      </a:spcAft>
      <a:defRPr kern="1200">
        <a:solidFill>
          <a:schemeClr val="tx1"/>
        </a:solidFill>
        <a:latin typeface="Calibri" pitchFamily="34" charset="0"/>
        <a:ea typeface="+mn-ea"/>
        <a:cs typeface="Arial" pitchFamily="34" charset="0"/>
      </a:defRPr>
    </a:lvl5pPr>
    <a:lvl6pPr marL="2286000" algn="l" defTabSz="914400" rtl="0" eaLnBrk="1" latinLnBrk="0" hangingPunct="1">
      <a:defRPr kern="1200">
        <a:solidFill>
          <a:schemeClr val="tx1"/>
        </a:solidFill>
        <a:latin typeface="Calibri" pitchFamily="34" charset="0"/>
        <a:ea typeface="+mn-ea"/>
        <a:cs typeface="Arial" pitchFamily="34" charset="0"/>
      </a:defRPr>
    </a:lvl6pPr>
    <a:lvl7pPr marL="2743200" algn="l" defTabSz="914400" rtl="0" eaLnBrk="1" latinLnBrk="0" hangingPunct="1">
      <a:defRPr kern="1200">
        <a:solidFill>
          <a:schemeClr val="tx1"/>
        </a:solidFill>
        <a:latin typeface="Calibri" pitchFamily="34" charset="0"/>
        <a:ea typeface="+mn-ea"/>
        <a:cs typeface="Arial" pitchFamily="34" charset="0"/>
      </a:defRPr>
    </a:lvl7pPr>
    <a:lvl8pPr marL="3200400" algn="l" defTabSz="914400" rtl="0" eaLnBrk="1" latinLnBrk="0" hangingPunct="1">
      <a:defRPr kern="1200">
        <a:solidFill>
          <a:schemeClr val="tx1"/>
        </a:solidFill>
        <a:latin typeface="Calibri" pitchFamily="34" charset="0"/>
        <a:ea typeface="+mn-ea"/>
        <a:cs typeface="Arial" pitchFamily="34" charset="0"/>
      </a:defRPr>
    </a:lvl8pPr>
    <a:lvl9pPr marL="3657600" algn="l" defTabSz="914400" rtl="0" eaLnBrk="1" latinLnBrk="0" hangingPunct="1">
      <a:defRPr kern="1200">
        <a:solidFill>
          <a:schemeClr val="tx1"/>
        </a:solidFill>
        <a:latin typeface="Calibri"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ECEC"/>
    <a:srgbClr val="5B809C"/>
    <a:srgbClr val="2F546A"/>
    <a:srgbClr val="DE5B42"/>
    <a:srgbClr val="889DBB"/>
    <a:srgbClr val="BBBBBB"/>
    <a:srgbClr val="BBD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93" d="100"/>
          <a:sy n="93" d="100"/>
        </p:scale>
        <p:origin x="-426"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lgn="l">
              <a:defRPr>
                <a:solidFill>
                  <a:schemeClr val="lt1"/>
                </a:solidFill>
                <a:latin typeface="+mn-lt"/>
                <a:ea typeface="+mn-ea"/>
                <a:cs typeface="+mn-cs"/>
              </a:defRPr>
            </a:pPr>
            <a:r>
              <a:rPr lang="en-US" sz="1600" b="1" i="1" u="sng" dirty="0" err="1">
                <a:solidFill>
                  <a:schemeClr val="lt1"/>
                </a:solidFill>
                <a:latin typeface="+mn-lt"/>
                <a:ea typeface="+mn-ea"/>
                <a:cs typeface="+mn-cs"/>
              </a:rPr>
              <a:t>Ət</a:t>
            </a:r>
            <a:r>
              <a:rPr lang="en-US" sz="1600" b="1" i="1" u="sng" dirty="0">
                <a:solidFill>
                  <a:schemeClr val="lt1"/>
                </a:solidFill>
                <a:latin typeface="+mn-lt"/>
                <a:ea typeface="+mn-ea"/>
                <a:cs typeface="+mn-cs"/>
              </a:rPr>
              <a:t> </a:t>
            </a:r>
            <a:r>
              <a:rPr lang="en-US" sz="1600" b="1" i="1" u="sng" dirty="0" err="1">
                <a:solidFill>
                  <a:schemeClr val="lt1"/>
                </a:solidFill>
                <a:latin typeface="+mn-lt"/>
                <a:ea typeface="+mn-ea"/>
                <a:cs typeface="+mn-cs"/>
              </a:rPr>
              <a:t>və</a:t>
            </a:r>
            <a:r>
              <a:rPr lang="en-US" sz="1600" b="1" i="1" u="sng" dirty="0">
                <a:solidFill>
                  <a:schemeClr val="lt1"/>
                </a:solidFill>
                <a:latin typeface="+mn-lt"/>
                <a:ea typeface="+mn-ea"/>
                <a:cs typeface="+mn-cs"/>
              </a:rPr>
              <a:t> </a:t>
            </a:r>
            <a:r>
              <a:rPr lang="en-US" sz="1600" b="1" i="1" u="sng" dirty="0" err="1">
                <a:solidFill>
                  <a:schemeClr val="lt1"/>
                </a:solidFill>
                <a:latin typeface="+mn-lt"/>
                <a:ea typeface="+mn-ea"/>
                <a:cs typeface="+mn-cs"/>
              </a:rPr>
              <a:t>ət</a:t>
            </a:r>
            <a:r>
              <a:rPr lang="en-US" sz="1600" b="1" i="1" u="sng" dirty="0">
                <a:solidFill>
                  <a:schemeClr val="lt1"/>
                </a:solidFill>
                <a:latin typeface="+mn-lt"/>
                <a:ea typeface="+mn-ea"/>
                <a:cs typeface="+mn-cs"/>
              </a:rPr>
              <a:t> </a:t>
            </a:r>
            <a:r>
              <a:rPr lang="en-US" sz="1600" b="1" i="1" u="sng" dirty="0" err="1">
                <a:solidFill>
                  <a:schemeClr val="lt1"/>
                </a:solidFill>
                <a:latin typeface="+mn-lt"/>
                <a:ea typeface="+mn-ea"/>
                <a:cs typeface="+mn-cs"/>
              </a:rPr>
              <a:t>məhsullarının</a:t>
            </a:r>
            <a:r>
              <a:rPr lang="en-US" sz="1600" b="1" i="1" u="sng" dirty="0">
                <a:solidFill>
                  <a:schemeClr val="lt1"/>
                </a:solidFill>
                <a:latin typeface="+mn-lt"/>
                <a:ea typeface="+mn-ea"/>
                <a:cs typeface="+mn-cs"/>
              </a:rPr>
              <a:t> </a:t>
            </a:r>
            <a:r>
              <a:rPr lang="en-US" sz="1600" b="1" i="1" u="sng" dirty="0" err="1">
                <a:solidFill>
                  <a:schemeClr val="lt1"/>
                </a:solidFill>
                <a:latin typeface="+mn-lt"/>
                <a:ea typeface="+mn-ea"/>
                <a:cs typeface="+mn-cs"/>
              </a:rPr>
              <a:t>adambaşına</a:t>
            </a:r>
            <a:r>
              <a:rPr lang="en-US" sz="1600" b="1" i="1" u="sng" dirty="0">
                <a:solidFill>
                  <a:schemeClr val="lt1"/>
                </a:solidFill>
                <a:latin typeface="+mn-lt"/>
                <a:ea typeface="+mn-ea"/>
                <a:cs typeface="+mn-cs"/>
              </a:rPr>
              <a:t> </a:t>
            </a:r>
            <a:r>
              <a:rPr lang="en-US" sz="1600" b="1" i="1" u="sng" dirty="0" err="1">
                <a:solidFill>
                  <a:schemeClr val="lt1"/>
                </a:solidFill>
                <a:latin typeface="+mn-lt"/>
                <a:ea typeface="+mn-ea"/>
                <a:cs typeface="+mn-cs"/>
              </a:rPr>
              <a:t>istehlakı</a:t>
            </a:r>
            <a:r>
              <a:rPr lang="en-US" sz="1600" b="1" i="1" u="sng" dirty="0">
                <a:solidFill>
                  <a:schemeClr val="lt1"/>
                </a:solidFill>
                <a:latin typeface="+mn-lt"/>
                <a:ea typeface="+mn-ea"/>
                <a:cs typeface="+mn-cs"/>
              </a:rPr>
              <a:t> </a:t>
            </a:r>
            <a:r>
              <a:rPr lang="en-US" sz="1600" b="1" i="1" u="sng" dirty="0" smtClean="0">
                <a:solidFill>
                  <a:schemeClr val="lt1"/>
                </a:solidFill>
                <a:latin typeface="+mn-lt"/>
                <a:ea typeface="+mn-ea"/>
                <a:cs typeface="+mn-cs"/>
              </a:rPr>
              <a:t>(</a:t>
            </a:r>
            <a:r>
              <a:rPr lang="en-US" sz="1600" b="1" i="1" u="sng" dirty="0" err="1">
                <a:solidFill>
                  <a:schemeClr val="lt1"/>
                </a:solidFill>
                <a:latin typeface="+mn-lt"/>
                <a:ea typeface="+mn-ea"/>
                <a:cs typeface="+mn-cs"/>
              </a:rPr>
              <a:t>kq</a:t>
            </a:r>
            <a:r>
              <a:rPr lang="en-US" sz="1600" b="1" i="1" u="sng" dirty="0" smtClean="0">
                <a:solidFill>
                  <a:schemeClr val="lt1"/>
                </a:solidFill>
                <a:latin typeface="+mn-lt"/>
                <a:ea typeface="+mn-ea"/>
                <a:cs typeface="+mn-cs"/>
              </a:rPr>
              <a:t>)</a:t>
            </a:r>
            <a:r>
              <a:rPr lang="az-Latn-AZ" sz="1600" b="1" i="1" u="sng" dirty="0" smtClean="0">
                <a:solidFill>
                  <a:schemeClr val="lt1"/>
                </a:solidFill>
                <a:latin typeface="+mn-lt"/>
                <a:ea typeface="+mn-ea"/>
                <a:cs typeface="+mn-cs"/>
              </a:rPr>
              <a:t> (balıq və balıq məhsulları istisna olmaqla)</a:t>
            </a:r>
            <a:endParaRPr lang="en-US" sz="1600" b="1" i="1" u="sng" dirty="0">
              <a:solidFill>
                <a:schemeClr val="bg1"/>
              </a:solidFill>
              <a:latin typeface="Times New Roman" pitchFamily="18" charset="0"/>
              <a:cs typeface="Times New Roman" pitchFamily="18" charset="0"/>
            </a:endParaRPr>
          </a:p>
        </c:rich>
      </c:tx>
      <c:layout>
        <c:manualLayout>
          <c:xMode val="edge"/>
          <c:yMode val="edge"/>
          <c:x val="0.13605875248427093"/>
          <c:y val="3.6085810760888168E-2"/>
        </c:manualLayout>
      </c:layout>
      <c:overlay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w="6350" cap="flat" cmpd="sng" algn="ctr">
          <a:solidFill>
            <a:schemeClr val="accent2"/>
          </a:solidFill>
          <a:prstDash val="solid"/>
          <a:miter lim="800000"/>
        </a:ln>
        <a:effectLst/>
      </c:spPr>
    </c:title>
    <c:autoTitleDeleted val="0"/>
    <c:plotArea>
      <c:layout>
        <c:manualLayout>
          <c:layoutTarget val="inner"/>
          <c:xMode val="edge"/>
          <c:yMode val="edge"/>
          <c:x val="3.4271840301678985E-2"/>
          <c:y val="0.1953562812566354"/>
          <c:w val="0.94572333963931465"/>
          <c:h val="0.68076435585876438"/>
        </c:manualLayout>
      </c:layout>
      <c:barChart>
        <c:barDir val="col"/>
        <c:grouping val="clustered"/>
        <c:varyColors val="0"/>
        <c:ser>
          <c:idx val="0"/>
          <c:order val="0"/>
          <c:tx>
            <c:strRef>
              <c:f>Sheet1!$A$4</c:f>
              <c:strCache>
                <c:ptCount val="1"/>
                <c:pt idx="0">
                  <c:v>Ət və ət məhsullarının adambaşına istehlakı (kq)</c:v>
                </c:pt>
              </c:strCache>
            </c:strRef>
          </c:tx>
          <c:invertIfNegative val="0"/>
          <c:dLbls>
            <c:spPr>
              <a:solidFill>
                <a:sysClr val="window" lastClr="FFFFFF"/>
              </a:solidFill>
              <a:ln w="25399" cap="flat" cmpd="sng" algn="ctr">
                <a:solidFill>
                  <a:sysClr val="windowText" lastClr="000000"/>
                </a:solidFill>
                <a:prstDash val="solid"/>
              </a:ln>
              <a:effectLst/>
            </c:spPr>
            <c:txPr>
              <a:bodyPr/>
              <a:lstStyle/>
              <a:p>
                <a:pPr>
                  <a:defRPr sz="1200" b="1"/>
                </a:pPr>
                <a:endParaRPr lang="ru-RU"/>
              </a:p>
            </c:txPr>
            <c:showLegendKey val="0"/>
            <c:showVal val="1"/>
            <c:showCatName val="0"/>
            <c:showSerName val="0"/>
            <c:showPercent val="0"/>
            <c:showBubbleSize val="0"/>
            <c:showLeaderLines val="0"/>
          </c:dLbls>
          <c:cat>
            <c:numRef>
              <c:f>Sheet1!$L$3:$R$3</c:f>
              <c:numCache>
                <c:formatCode>General</c:formatCode>
                <c:ptCount val="7"/>
                <c:pt idx="0">
                  <c:v>2010</c:v>
                </c:pt>
                <c:pt idx="1">
                  <c:v>2011</c:v>
                </c:pt>
                <c:pt idx="2">
                  <c:v>2012</c:v>
                </c:pt>
                <c:pt idx="3">
                  <c:v>2013</c:v>
                </c:pt>
                <c:pt idx="4">
                  <c:v>2014</c:v>
                </c:pt>
                <c:pt idx="5">
                  <c:v>2015</c:v>
                </c:pt>
                <c:pt idx="6">
                  <c:v>2016</c:v>
                </c:pt>
              </c:numCache>
            </c:numRef>
          </c:cat>
          <c:val>
            <c:numRef>
              <c:f>Sheet1!$L$4:$R$4</c:f>
              <c:numCache>
                <c:formatCode>General</c:formatCode>
                <c:ptCount val="7"/>
                <c:pt idx="0">
                  <c:v>31.5</c:v>
                </c:pt>
                <c:pt idx="1">
                  <c:v>32.4</c:v>
                </c:pt>
                <c:pt idx="2">
                  <c:v>33.5</c:v>
                </c:pt>
                <c:pt idx="3">
                  <c:v>33.799999999999997</c:v>
                </c:pt>
                <c:pt idx="4">
                  <c:v>33.799999999999997</c:v>
                </c:pt>
                <c:pt idx="5">
                  <c:v>33.9</c:v>
                </c:pt>
                <c:pt idx="6">
                  <c:v>33.5</c:v>
                </c:pt>
              </c:numCache>
            </c:numRef>
          </c:val>
        </c:ser>
        <c:dLbls>
          <c:showLegendKey val="0"/>
          <c:showVal val="0"/>
          <c:showCatName val="0"/>
          <c:showSerName val="0"/>
          <c:showPercent val="0"/>
          <c:showBubbleSize val="0"/>
        </c:dLbls>
        <c:gapWidth val="150"/>
        <c:axId val="48323584"/>
        <c:axId val="48325376"/>
      </c:barChart>
      <c:catAx>
        <c:axId val="48323584"/>
        <c:scaling>
          <c:orientation val="minMax"/>
        </c:scaling>
        <c:delete val="0"/>
        <c:axPos val="b"/>
        <c:numFmt formatCode="General" sourceLinked="1"/>
        <c:majorTickMark val="out"/>
        <c:minorTickMark val="none"/>
        <c:tickLblPos val="nextTo"/>
        <c:txPr>
          <a:bodyPr/>
          <a:lstStyle/>
          <a:p>
            <a:pPr>
              <a:defRPr sz="1200" b="1">
                <a:solidFill>
                  <a:schemeClr val="bg1"/>
                </a:solidFill>
              </a:defRPr>
            </a:pPr>
            <a:endParaRPr lang="ru-RU"/>
          </a:p>
        </c:txPr>
        <c:crossAx val="48325376"/>
        <c:crosses val="autoZero"/>
        <c:auto val="1"/>
        <c:lblAlgn val="ctr"/>
        <c:lblOffset val="100"/>
        <c:noMultiLvlLbl val="0"/>
      </c:catAx>
      <c:valAx>
        <c:axId val="48325376"/>
        <c:scaling>
          <c:orientation val="minMax"/>
        </c:scaling>
        <c:delete val="0"/>
        <c:axPos val="l"/>
        <c:majorGridlines>
          <c:spPr>
            <a:ln w="9525" cap="flat" cmpd="sng" algn="ctr">
              <a:solidFill>
                <a:srgbClr val="5B9BD5">
                  <a:shade val="95000"/>
                  <a:satMod val="105000"/>
                </a:srgbClr>
              </a:solidFill>
              <a:prstDash val="solid"/>
            </a:ln>
            <a:effectLst/>
          </c:spPr>
        </c:majorGridlines>
        <c:numFmt formatCode="General" sourceLinked="1"/>
        <c:majorTickMark val="out"/>
        <c:minorTickMark val="none"/>
        <c:tickLblPos val="nextTo"/>
        <c:txPr>
          <a:bodyPr/>
          <a:lstStyle/>
          <a:p>
            <a:pPr>
              <a:defRPr sz="1400" b="1">
                <a:solidFill>
                  <a:schemeClr val="bg1"/>
                </a:solidFill>
              </a:defRPr>
            </a:pPr>
            <a:endParaRPr lang="ru-RU"/>
          </a:p>
        </c:txPr>
        <c:crossAx val="48323584"/>
        <c:crosses val="autoZero"/>
        <c:crossBetween val="between"/>
      </c:valAx>
      <c:spPr>
        <a:noFill/>
        <a:ln w="25399">
          <a:noFill/>
        </a:ln>
      </c:spPr>
    </c:plotArea>
    <c:plotVisOnly val="1"/>
    <c:dispBlanksAs val="gap"/>
    <c:showDLblsOverMax val="0"/>
  </c:chart>
  <c:txPr>
    <a:bodyPr/>
    <a:lstStyle/>
    <a:p>
      <a:pPr>
        <a:defRPr>
          <a:latin typeface="Times New Roman" pitchFamily="18" charset="0"/>
          <a:cs typeface="Times New Roman" pitchFamily="18" charset="0"/>
        </a:defRPr>
      </a:pPr>
      <a:endParaRPr lang="ru-RU"/>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b="1">
                <a:solidFill>
                  <a:sysClr val="window" lastClr="FFFFFF"/>
                </a:solidFill>
                <a:latin typeface="Times New Roman" pitchFamily="18" charset="0"/>
                <a:ea typeface="+mn-ea"/>
                <a:cs typeface="Times New Roman" pitchFamily="18" charset="0"/>
              </a:defRPr>
            </a:pPr>
            <a:r>
              <a:rPr lang="en-US" sz="1400" b="1" i="1" dirty="0">
                <a:solidFill>
                  <a:sysClr val="window" lastClr="FFFFFF"/>
                </a:solidFill>
                <a:latin typeface="Times New Roman" pitchFamily="18" charset="0"/>
                <a:ea typeface="+mn-ea"/>
                <a:cs typeface="Times New Roman" pitchFamily="18" charset="0"/>
              </a:rPr>
              <a:t> </a:t>
            </a:r>
            <a:r>
              <a:rPr lang="az-Latn-AZ" sz="1400" b="1" i="1" dirty="0">
                <a:solidFill>
                  <a:sysClr val="window" lastClr="FFFFFF"/>
                </a:solidFill>
                <a:latin typeface="Times New Roman" pitchFamily="18" charset="0"/>
                <a:ea typeface="+mn-ea"/>
                <a:cs typeface="Times New Roman" pitchFamily="18" charset="0"/>
              </a:rPr>
              <a:t> B</a:t>
            </a:r>
            <a:r>
              <a:rPr lang="en-US" sz="1400" b="1" i="1" dirty="0" err="1">
                <a:solidFill>
                  <a:sysClr val="window" lastClr="FFFFFF"/>
                </a:solidFill>
                <a:latin typeface="Times New Roman" pitchFamily="18" charset="0"/>
                <a:ea typeface="+mn-ea"/>
                <a:cs typeface="Times New Roman" pitchFamily="18" charset="0"/>
              </a:rPr>
              <a:t>ütün</a:t>
            </a:r>
            <a:r>
              <a:rPr lang="en-US" sz="1400" b="1" i="1" dirty="0">
                <a:solidFill>
                  <a:sysClr val="window" lastClr="FFFFFF"/>
                </a:solidFill>
                <a:latin typeface="Times New Roman" pitchFamily="18" charset="0"/>
                <a:ea typeface="+mn-ea"/>
                <a:cs typeface="Times New Roman" pitchFamily="18" charset="0"/>
              </a:rPr>
              <a:t> </a:t>
            </a:r>
            <a:r>
              <a:rPr lang="en-US" sz="1400" b="1" i="1" dirty="0" err="1">
                <a:solidFill>
                  <a:sysClr val="window" lastClr="FFFFFF"/>
                </a:solidFill>
                <a:latin typeface="Times New Roman" pitchFamily="18" charset="0"/>
                <a:ea typeface="+mn-ea"/>
                <a:cs typeface="Times New Roman" pitchFamily="18" charset="0"/>
              </a:rPr>
              <a:t>növ</a:t>
            </a:r>
            <a:r>
              <a:rPr lang="en-US" sz="1400" b="1" i="1" dirty="0">
                <a:solidFill>
                  <a:sysClr val="window" lastClr="FFFFFF"/>
                </a:solidFill>
                <a:latin typeface="Times New Roman" pitchFamily="18" charset="0"/>
                <a:ea typeface="+mn-ea"/>
                <a:cs typeface="Times New Roman" pitchFamily="18" charset="0"/>
              </a:rPr>
              <a:t> mal-</a:t>
            </a:r>
            <a:r>
              <a:rPr lang="en-US" sz="1400" b="1" i="1" dirty="0" err="1">
                <a:solidFill>
                  <a:sysClr val="window" lastClr="FFFFFF"/>
                </a:solidFill>
                <a:latin typeface="Times New Roman" pitchFamily="18" charset="0"/>
                <a:ea typeface="+mn-ea"/>
                <a:cs typeface="Times New Roman" pitchFamily="18" charset="0"/>
              </a:rPr>
              <a:t>qara</a:t>
            </a:r>
            <a:r>
              <a:rPr lang="en-US" sz="1400" b="1" i="1" dirty="0">
                <a:solidFill>
                  <a:sysClr val="window" lastClr="FFFFFF"/>
                </a:solidFill>
                <a:latin typeface="Times New Roman" pitchFamily="18" charset="0"/>
                <a:ea typeface="+mn-ea"/>
                <a:cs typeface="Times New Roman" pitchFamily="18" charset="0"/>
              </a:rPr>
              <a:t> </a:t>
            </a:r>
            <a:r>
              <a:rPr lang="en-US" sz="1400" b="1" i="1" dirty="0" err="1">
                <a:solidFill>
                  <a:sysClr val="window" lastClr="FFFFFF"/>
                </a:solidFill>
                <a:latin typeface="Times New Roman" pitchFamily="18" charset="0"/>
                <a:ea typeface="+mn-ea"/>
                <a:cs typeface="Times New Roman" pitchFamily="18" charset="0"/>
              </a:rPr>
              <a:t>və</a:t>
            </a:r>
            <a:r>
              <a:rPr lang="en-US" sz="1400" b="1" i="1" dirty="0">
                <a:solidFill>
                  <a:sysClr val="window" lastClr="FFFFFF"/>
                </a:solidFill>
                <a:latin typeface="Times New Roman" pitchFamily="18" charset="0"/>
                <a:ea typeface="+mn-ea"/>
                <a:cs typeface="Times New Roman" pitchFamily="18" charset="0"/>
              </a:rPr>
              <a:t> </a:t>
            </a:r>
            <a:r>
              <a:rPr lang="en-US" sz="1400" b="1" i="1" dirty="0" err="1">
                <a:solidFill>
                  <a:sysClr val="window" lastClr="FFFFFF"/>
                </a:solidFill>
                <a:latin typeface="Times New Roman" pitchFamily="18" charset="0"/>
                <a:ea typeface="+mn-ea"/>
                <a:cs typeface="Times New Roman" pitchFamily="18" charset="0"/>
              </a:rPr>
              <a:t>quş</a:t>
            </a:r>
            <a:r>
              <a:rPr lang="en-US" sz="1400" b="1" i="1" dirty="0">
                <a:solidFill>
                  <a:sysClr val="window" lastClr="FFFFFF"/>
                </a:solidFill>
                <a:latin typeface="Times New Roman" pitchFamily="18" charset="0"/>
                <a:ea typeface="+mn-ea"/>
                <a:cs typeface="Times New Roman" pitchFamily="18" charset="0"/>
              </a:rPr>
              <a:t> </a:t>
            </a:r>
            <a:r>
              <a:rPr lang="en-US" sz="1400" b="1" i="1" dirty="0" err="1">
                <a:solidFill>
                  <a:sysClr val="window" lastClr="FFFFFF"/>
                </a:solidFill>
                <a:latin typeface="Times New Roman" pitchFamily="18" charset="0"/>
                <a:ea typeface="+mn-ea"/>
                <a:cs typeface="Times New Roman" pitchFamily="18" charset="0"/>
              </a:rPr>
              <a:t>əti</a:t>
            </a:r>
            <a:r>
              <a:rPr lang="en-US" sz="1400" b="1" i="1" dirty="0">
                <a:solidFill>
                  <a:sysClr val="window" lastClr="FFFFFF"/>
                </a:solidFill>
                <a:latin typeface="Times New Roman" pitchFamily="18" charset="0"/>
                <a:ea typeface="+mn-ea"/>
                <a:cs typeface="Times New Roman" pitchFamily="18" charset="0"/>
              </a:rPr>
              <a:t> </a:t>
            </a:r>
            <a:r>
              <a:rPr lang="en-US" sz="1400" b="1" i="1" dirty="0" err="1">
                <a:solidFill>
                  <a:sysClr val="window" lastClr="FFFFFF"/>
                </a:solidFill>
                <a:latin typeface="Times New Roman" pitchFamily="18" charset="0"/>
                <a:ea typeface="+mn-ea"/>
                <a:cs typeface="Times New Roman" pitchFamily="18" charset="0"/>
              </a:rPr>
              <a:t>və</a:t>
            </a:r>
            <a:r>
              <a:rPr lang="en-US" sz="1400" b="1" i="1" dirty="0">
                <a:solidFill>
                  <a:sysClr val="window" lastClr="FFFFFF"/>
                </a:solidFill>
                <a:latin typeface="Times New Roman" pitchFamily="18" charset="0"/>
                <a:ea typeface="+mn-ea"/>
                <a:cs typeface="Times New Roman" pitchFamily="18" charset="0"/>
              </a:rPr>
              <a:t> </a:t>
            </a:r>
            <a:r>
              <a:rPr lang="en-US" sz="1400" b="1" i="1" dirty="0" err="1">
                <a:solidFill>
                  <a:sysClr val="window" lastClr="FFFFFF"/>
                </a:solidFill>
                <a:latin typeface="Times New Roman" pitchFamily="18" charset="0"/>
                <a:ea typeface="+mn-ea"/>
                <a:cs typeface="Times New Roman" pitchFamily="18" charset="0"/>
              </a:rPr>
              <a:t>ət</a:t>
            </a:r>
            <a:r>
              <a:rPr lang="en-US" sz="1400" b="1" i="1" dirty="0">
                <a:solidFill>
                  <a:sysClr val="window" lastClr="FFFFFF"/>
                </a:solidFill>
                <a:latin typeface="Times New Roman" pitchFamily="18" charset="0"/>
                <a:ea typeface="+mn-ea"/>
                <a:cs typeface="Times New Roman" pitchFamily="18" charset="0"/>
              </a:rPr>
              <a:t> </a:t>
            </a:r>
            <a:r>
              <a:rPr lang="en-US" sz="1400" b="1" i="1" dirty="0" err="1" smtClean="0">
                <a:solidFill>
                  <a:sysClr val="window" lastClr="FFFFFF"/>
                </a:solidFill>
                <a:latin typeface="Times New Roman" pitchFamily="18" charset="0"/>
                <a:ea typeface="+mn-ea"/>
                <a:cs typeface="Times New Roman" pitchFamily="18" charset="0"/>
              </a:rPr>
              <a:t>məhsullarının</a:t>
            </a:r>
            <a:r>
              <a:rPr lang="az-Latn-AZ" sz="1400" b="1" i="1" dirty="0" smtClean="0">
                <a:solidFill>
                  <a:sysClr val="window" lastClr="FFFFFF"/>
                </a:solidFill>
                <a:latin typeface="Times New Roman" pitchFamily="18" charset="0"/>
                <a:ea typeface="+mn-ea"/>
                <a:cs typeface="Times New Roman" pitchFamily="18" charset="0"/>
              </a:rPr>
              <a:t> </a:t>
            </a:r>
            <a:r>
              <a:rPr lang="en-US" sz="1400" b="1" i="1" dirty="0" err="1" smtClean="0">
                <a:solidFill>
                  <a:sysClr val="window" lastClr="FFFFFF"/>
                </a:solidFill>
                <a:latin typeface="Times New Roman" pitchFamily="18" charset="0"/>
                <a:ea typeface="+mn-ea"/>
                <a:cs typeface="Times New Roman" pitchFamily="18" charset="0"/>
              </a:rPr>
              <a:t>idxalı</a:t>
            </a:r>
            <a:r>
              <a:rPr lang="en-US" sz="1400" b="1" i="1" dirty="0">
                <a:solidFill>
                  <a:sysClr val="window" lastClr="FFFFFF"/>
                </a:solidFill>
                <a:latin typeface="Times New Roman" pitchFamily="18" charset="0"/>
                <a:ea typeface="+mn-ea"/>
                <a:cs typeface="Times New Roman" pitchFamily="18" charset="0"/>
              </a:rPr>
              <a:t>, min </a:t>
            </a:r>
            <a:r>
              <a:rPr lang="en-US" sz="1400" b="1" i="1" dirty="0" smtClean="0">
                <a:solidFill>
                  <a:sysClr val="window" lastClr="FFFFFF"/>
                </a:solidFill>
                <a:latin typeface="Times New Roman" pitchFamily="18" charset="0"/>
                <a:ea typeface="+mn-ea"/>
                <a:cs typeface="Times New Roman" pitchFamily="18" charset="0"/>
              </a:rPr>
              <a:t>ton</a:t>
            </a:r>
            <a:r>
              <a:rPr lang="az-Latn-AZ" sz="1400" b="1" i="1" dirty="0" smtClean="0">
                <a:solidFill>
                  <a:sysClr val="window" lastClr="FFFFFF"/>
                </a:solidFill>
                <a:latin typeface="Times New Roman" pitchFamily="18" charset="0"/>
                <a:ea typeface="+mn-ea"/>
                <a:cs typeface="Times New Roman" pitchFamily="18" charset="0"/>
              </a:rPr>
              <a:t>, (balıq və balıq məhsulları istisna olmaqla)</a:t>
            </a:r>
            <a:endParaRPr lang="en-US" sz="1400" b="1" i="1" dirty="0">
              <a:solidFill>
                <a:schemeClr val="bg1"/>
              </a:solidFill>
              <a:latin typeface="Times New Roman" pitchFamily="18" charset="0"/>
              <a:cs typeface="Times New Roman" pitchFamily="18" charset="0"/>
            </a:endParaRPr>
          </a:p>
        </c:rich>
      </c:tx>
      <c:layout>
        <c:manualLayout>
          <c:xMode val="edge"/>
          <c:yMode val="edge"/>
          <c:x val="0.1398915316463995"/>
          <c:y val="0"/>
        </c:manualLayout>
      </c:layout>
      <c:overlay val="0"/>
      <c:spPr>
        <a:solidFill>
          <a:srgbClr val="5B9BD5"/>
        </a:solidFill>
        <a:ln w="25393" cap="flat" cmpd="sng" algn="ctr">
          <a:solidFill>
            <a:srgbClr val="5B9BD5">
              <a:shade val="50000"/>
            </a:srgbClr>
          </a:solidFill>
          <a:prstDash val="solid"/>
        </a:ln>
        <a:effectLst/>
      </c:spPr>
    </c:title>
    <c:autoTitleDeleted val="0"/>
    <c:plotArea>
      <c:layout>
        <c:manualLayout>
          <c:layoutTarget val="inner"/>
          <c:xMode val="edge"/>
          <c:yMode val="edge"/>
          <c:x val="7.3070177224352231E-2"/>
          <c:y val="8.2975942363620769E-2"/>
          <c:w val="0.90792913385192631"/>
          <c:h val="0.77044119400091038"/>
        </c:manualLayout>
      </c:layout>
      <c:barChart>
        <c:barDir val="col"/>
        <c:grouping val="clustered"/>
        <c:varyColors val="0"/>
        <c:ser>
          <c:idx val="0"/>
          <c:order val="0"/>
          <c:tx>
            <c:strRef>
              <c:f>Sheet2!$A$39</c:f>
              <c:strCache>
                <c:ptCount val="1"/>
                <c:pt idx="0">
                  <c:v>İdxal (ton)</c:v>
                </c:pt>
              </c:strCache>
            </c:strRef>
          </c:tx>
          <c:invertIfNegative val="0"/>
          <c:dLbls>
            <c:txPr>
              <a:bodyPr/>
              <a:lstStyle/>
              <a:p>
                <a:pPr>
                  <a:defRPr sz="1600" b="1" i="1">
                    <a:solidFill>
                      <a:schemeClr val="bg1"/>
                    </a:solidFill>
                    <a:latin typeface="Aardvark L" pitchFamily="34" charset="0"/>
                    <a:cs typeface="Times New Roman" pitchFamily="18" charset="0"/>
                  </a:defRPr>
                </a:pPr>
                <a:endParaRPr lang="ru-RU"/>
              </a:p>
            </c:txPr>
            <c:showLegendKey val="0"/>
            <c:showVal val="1"/>
            <c:showCatName val="0"/>
            <c:showSerName val="0"/>
            <c:showPercent val="0"/>
            <c:showBubbleSize val="0"/>
            <c:showLeaderLines val="0"/>
          </c:dLbls>
          <c:cat>
            <c:numRef>
              <c:f>Sheet2!$B$38:$H$38</c:f>
              <c:numCache>
                <c:formatCode>General</c:formatCode>
                <c:ptCount val="7"/>
                <c:pt idx="0">
                  <c:v>2010</c:v>
                </c:pt>
                <c:pt idx="1">
                  <c:v>2011</c:v>
                </c:pt>
                <c:pt idx="2">
                  <c:v>2012</c:v>
                </c:pt>
                <c:pt idx="3">
                  <c:v>2013</c:v>
                </c:pt>
                <c:pt idx="4">
                  <c:v>2014</c:v>
                </c:pt>
                <c:pt idx="5">
                  <c:v>2015</c:v>
                </c:pt>
                <c:pt idx="6">
                  <c:v>2016</c:v>
                </c:pt>
              </c:numCache>
            </c:numRef>
          </c:cat>
          <c:val>
            <c:numRef>
              <c:f>Sheet2!$B$39:$H$39</c:f>
              <c:numCache>
                <c:formatCode>General</c:formatCode>
                <c:ptCount val="7"/>
                <c:pt idx="0">
                  <c:v>36</c:v>
                </c:pt>
                <c:pt idx="1">
                  <c:v>38.700000000000003</c:v>
                </c:pt>
                <c:pt idx="2">
                  <c:v>26.5</c:v>
                </c:pt>
                <c:pt idx="3">
                  <c:v>25.1</c:v>
                </c:pt>
                <c:pt idx="4">
                  <c:v>25.4</c:v>
                </c:pt>
                <c:pt idx="5">
                  <c:v>17.600000000000001</c:v>
                </c:pt>
                <c:pt idx="6">
                  <c:v>41.7</c:v>
                </c:pt>
              </c:numCache>
            </c:numRef>
          </c:val>
        </c:ser>
        <c:dLbls>
          <c:showLegendKey val="0"/>
          <c:showVal val="0"/>
          <c:showCatName val="0"/>
          <c:showSerName val="0"/>
          <c:showPercent val="0"/>
          <c:showBubbleSize val="0"/>
        </c:dLbls>
        <c:gapWidth val="150"/>
        <c:axId val="48405120"/>
        <c:axId val="50536832"/>
      </c:barChart>
      <c:catAx>
        <c:axId val="48405120"/>
        <c:scaling>
          <c:orientation val="minMax"/>
        </c:scaling>
        <c:delete val="0"/>
        <c:axPos val="b"/>
        <c:numFmt formatCode="General" sourceLinked="1"/>
        <c:majorTickMark val="out"/>
        <c:minorTickMark val="none"/>
        <c:tickLblPos val="nextTo"/>
        <c:txPr>
          <a:bodyPr/>
          <a:lstStyle/>
          <a:p>
            <a:pPr>
              <a:defRPr sz="1400" b="1" i="1">
                <a:solidFill>
                  <a:schemeClr val="bg1"/>
                </a:solidFill>
                <a:latin typeface="Times New Roman" pitchFamily="18" charset="0"/>
                <a:cs typeface="Times New Roman" pitchFamily="18" charset="0"/>
              </a:defRPr>
            </a:pPr>
            <a:endParaRPr lang="ru-RU"/>
          </a:p>
        </c:txPr>
        <c:crossAx val="50536832"/>
        <c:crosses val="autoZero"/>
        <c:auto val="1"/>
        <c:lblAlgn val="ctr"/>
        <c:lblOffset val="100"/>
        <c:noMultiLvlLbl val="0"/>
      </c:catAx>
      <c:valAx>
        <c:axId val="50536832"/>
        <c:scaling>
          <c:orientation val="minMax"/>
        </c:scaling>
        <c:delete val="0"/>
        <c:axPos val="l"/>
        <c:majorGridlines/>
        <c:numFmt formatCode="General" sourceLinked="1"/>
        <c:majorTickMark val="out"/>
        <c:minorTickMark val="none"/>
        <c:tickLblPos val="nextTo"/>
        <c:txPr>
          <a:bodyPr/>
          <a:lstStyle/>
          <a:p>
            <a:pPr>
              <a:defRPr sz="1200" b="1" i="1">
                <a:solidFill>
                  <a:schemeClr val="bg1"/>
                </a:solidFill>
                <a:latin typeface="Times New Roman" pitchFamily="18" charset="0"/>
                <a:cs typeface="Times New Roman" pitchFamily="18" charset="0"/>
              </a:defRPr>
            </a:pPr>
            <a:endParaRPr lang="ru-RU"/>
          </a:p>
        </c:txPr>
        <c:crossAx val="48405120"/>
        <c:crosses val="autoZero"/>
        <c:crossBetween val="between"/>
      </c:valAx>
      <c:spPr>
        <a:ln>
          <a:solidFill>
            <a:srgbClr val="5B9BD5"/>
          </a:solidFill>
        </a:ln>
      </c:spPr>
    </c:plotArea>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792930823276537"/>
          <c:y val="8.6019998103496101E-2"/>
          <c:w val="0.78372618797822402"/>
          <c:h val="0.811796725409206"/>
        </c:manualLayout>
      </c:layout>
      <c:barChart>
        <c:barDir val="bar"/>
        <c:grouping val="clustered"/>
        <c:varyColors val="0"/>
        <c:ser>
          <c:idx val="0"/>
          <c:order val="0"/>
          <c:invertIfNegative val="0"/>
          <c:dLbls>
            <c:dLbl>
              <c:idx val="4"/>
              <c:layout/>
              <c:tx>
                <c:rich>
                  <a:bodyPr/>
                  <a:lstStyle/>
                  <a:p>
                    <a:r>
                      <a:rPr lang="en-US" smtClean="0"/>
                      <a:t>20</a:t>
                    </a:r>
                    <a:r>
                      <a:rPr lang="ru-RU" smtClean="0"/>
                      <a:t>.9</a:t>
                    </a:r>
                    <a:r>
                      <a:rPr lang="en-US" smtClean="0"/>
                      <a:t>%</a:t>
                    </a:r>
                    <a:endParaRPr lang="en-US"/>
                  </a:p>
                </c:rich>
              </c:tx>
              <c:showLegendKey val="0"/>
              <c:showVal val="1"/>
              <c:showCatName val="0"/>
              <c:showSerName val="0"/>
              <c:showPercent val="0"/>
              <c:showBubbleSize val="0"/>
            </c:dLbl>
            <c:txPr>
              <a:bodyPr/>
              <a:lstStyle/>
              <a:p>
                <a:pPr>
                  <a:defRPr b="1" i="1">
                    <a:solidFill>
                      <a:schemeClr val="bg1"/>
                    </a:solidFill>
                  </a:defRPr>
                </a:pPr>
                <a:endParaRPr lang="ru-RU"/>
              </a:p>
            </c:txPr>
            <c:showLegendKey val="0"/>
            <c:showVal val="1"/>
            <c:showCatName val="0"/>
            <c:showSerName val="0"/>
            <c:showPercent val="0"/>
            <c:showBubbleSize val="0"/>
            <c:showLeaderLines val="0"/>
          </c:dLbls>
          <c:cat>
            <c:strRef>
              <c:f>Sheet3!$A$143:$A$147</c:f>
              <c:strCache>
                <c:ptCount val="5"/>
                <c:pt idx="1">
                  <c:v>mal əti və ət məhsulları</c:v>
                </c:pt>
                <c:pt idx="2">
                  <c:v>qoyun(keçi) əti</c:v>
                </c:pt>
                <c:pt idx="3">
                  <c:v>donuz əti və ət məhsulları</c:v>
                </c:pt>
                <c:pt idx="4">
                  <c:v>quş əti və ət məhsulları</c:v>
                </c:pt>
              </c:strCache>
            </c:strRef>
          </c:cat>
          <c:val>
            <c:numRef>
              <c:f>Sheet3!$B$143:$B$147</c:f>
              <c:numCache>
                <c:formatCode>0.00%</c:formatCode>
                <c:ptCount val="5"/>
                <c:pt idx="1">
                  <c:v>6.6000000000000003E-2</c:v>
                </c:pt>
                <c:pt idx="2">
                  <c:v>1.3100000000000001E-2</c:v>
                </c:pt>
                <c:pt idx="3" formatCode="0%">
                  <c:v>0.93</c:v>
                </c:pt>
                <c:pt idx="4" formatCode="0%">
                  <c:v>0.2</c:v>
                </c:pt>
              </c:numCache>
            </c:numRef>
          </c:val>
        </c:ser>
        <c:dLbls>
          <c:showLegendKey val="0"/>
          <c:showVal val="0"/>
          <c:showCatName val="0"/>
          <c:showSerName val="0"/>
          <c:showPercent val="0"/>
          <c:showBubbleSize val="0"/>
        </c:dLbls>
        <c:gapWidth val="150"/>
        <c:axId val="36702848"/>
        <c:axId val="36716928"/>
      </c:barChart>
      <c:catAx>
        <c:axId val="36702848"/>
        <c:scaling>
          <c:orientation val="minMax"/>
        </c:scaling>
        <c:delete val="0"/>
        <c:axPos val="l"/>
        <c:numFmt formatCode="General" sourceLinked="1"/>
        <c:majorTickMark val="none"/>
        <c:minorTickMark val="none"/>
        <c:tickLblPos val="nextTo"/>
        <c:txPr>
          <a:bodyPr/>
          <a:lstStyle/>
          <a:p>
            <a:pPr>
              <a:defRPr b="1" i="1">
                <a:solidFill>
                  <a:schemeClr val="bg1"/>
                </a:solidFill>
              </a:defRPr>
            </a:pPr>
            <a:endParaRPr lang="ru-RU"/>
          </a:p>
        </c:txPr>
        <c:crossAx val="36716928"/>
        <c:crosses val="autoZero"/>
        <c:auto val="1"/>
        <c:lblAlgn val="ctr"/>
        <c:lblOffset val="100"/>
        <c:noMultiLvlLbl val="0"/>
      </c:catAx>
      <c:valAx>
        <c:axId val="36716928"/>
        <c:scaling>
          <c:orientation val="minMax"/>
        </c:scaling>
        <c:delete val="0"/>
        <c:axPos val="b"/>
        <c:majorGridlines/>
        <c:numFmt formatCode="0.00%" sourceLinked="1"/>
        <c:majorTickMark val="none"/>
        <c:minorTickMark val="none"/>
        <c:tickLblPos val="nextTo"/>
        <c:txPr>
          <a:bodyPr/>
          <a:lstStyle/>
          <a:p>
            <a:pPr>
              <a:defRPr b="1">
                <a:solidFill>
                  <a:schemeClr val="bg1"/>
                </a:solidFill>
              </a:defRPr>
            </a:pPr>
            <a:endParaRPr lang="ru-RU"/>
          </a:p>
        </c:txPr>
        <c:crossAx val="36702848"/>
        <c:crosses val="autoZero"/>
        <c:crossBetween val="between"/>
      </c:valAx>
      <c:spPr>
        <a:noFill/>
        <a:ln w="25384">
          <a:noFill/>
        </a:ln>
      </c:spPr>
    </c:plotArea>
    <c:plotVisOnly val="1"/>
    <c:dispBlanksAs val="gap"/>
    <c:showDLblsOverMax val="0"/>
  </c:chart>
  <c:txPr>
    <a:bodyPr/>
    <a:lstStyle/>
    <a:p>
      <a:pPr>
        <a:defRPr sz="1399">
          <a:latin typeface="Times New Roman" pitchFamily="18" charset="0"/>
          <a:cs typeface="Times New Roman" pitchFamily="18" charset="0"/>
        </a:defRPr>
      </a:pPr>
      <a:endParaRPr lang="ru-RU"/>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1352506231573903"/>
          <c:y val="2.3154714013797463E-2"/>
          <c:w val="0.80382055741823"/>
          <c:h val="0.65281254058462335"/>
        </c:manualLayout>
      </c:layout>
      <c:lineChart>
        <c:grouping val="standard"/>
        <c:varyColors val="0"/>
        <c:ser>
          <c:idx val="0"/>
          <c:order val="0"/>
          <c:tx>
            <c:strRef>
              <c:f>Sheet3!$A$106</c:f>
              <c:strCache>
                <c:ptCount val="1"/>
                <c:pt idx="0">
                  <c:v> Bakı şəhəri</c:v>
                </c:pt>
              </c:strCache>
            </c:strRef>
          </c:tx>
          <c:cat>
            <c:numRef>
              <c:f>Sheet3!$B$105:$H$105</c:f>
              <c:numCache>
                <c:formatCode>General</c:formatCode>
                <c:ptCount val="7"/>
                <c:pt idx="0">
                  <c:v>2010</c:v>
                </c:pt>
                <c:pt idx="1">
                  <c:v>2011</c:v>
                </c:pt>
                <c:pt idx="2">
                  <c:v>2012</c:v>
                </c:pt>
                <c:pt idx="3">
                  <c:v>2013</c:v>
                </c:pt>
                <c:pt idx="4">
                  <c:v>2014</c:v>
                </c:pt>
                <c:pt idx="5">
                  <c:v>2015</c:v>
                </c:pt>
                <c:pt idx="6">
                  <c:v>2016</c:v>
                </c:pt>
              </c:numCache>
            </c:numRef>
          </c:cat>
          <c:val>
            <c:numRef>
              <c:f>Sheet3!$B$106:$H$106</c:f>
              <c:numCache>
                <c:formatCode>General</c:formatCode>
                <c:ptCount val="7"/>
                <c:pt idx="0">
                  <c:v>1001</c:v>
                </c:pt>
                <c:pt idx="1">
                  <c:v>947.1</c:v>
                </c:pt>
                <c:pt idx="2">
                  <c:v>844.8</c:v>
                </c:pt>
                <c:pt idx="3">
                  <c:v>734.6</c:v>
                </c:pt>
                <c:pt idx="4">
                  <c:v>662</c:v>
                </c:pt>
                <c:pt idx="5">
                  <c:v>718.6</c:v>
                </c:pt>
                <c:pt idx="6">
                  <c:v>1991</c:v>
                </c:pt>
              </c:numCache>
            </c:numRef>
          </c:val>
          <c:smooth val="0"/>
        </c:ser>
        <c:ser>
          <c:idx val="1"/>
          <c:order val="1"/>
          <c:tx>
            <c:strRef>
              <c:f>Sheet3!$A$107</c:f>
              <c:strCache>
                <c:ptCount val="1"/>
                <c:pt idx="0">
                  <c:v> Gəncə şəhəri</c:v>
                </c:pt>
              </c:strCache>
            </c:strRef>
          </c:tx>
          <c:cat>
            <c:numRef>
              <c:f>Sheet3!$B$105:$H$105</c:f>
              <c:numCache>
                <c:formatCode>General</c:formatCode>
                <c:ptCount val="7"/>
                <c:pt idx="0">
                  <c:v>2010</c:v>
                </c:pt>
                <c:pt idx="1">
                  <c:v>2011</c:v>
                </c:pt>
                <c:pt idx="2">
                  <c:v>2012</c:v>
                </c:pt>
                <c:pt idx="3">
                  <c:v>2013</c:v>
                </c:pt>
                <c:pt idx="4">
                  <c:v>2014</c:v>
                </c:pt>
                <c:pt idx="5">
                  <c:v>2015</c:v>
                </c:pt>
                <c:pt idx="6">
                  <c:v>2016</c:v>
                </c:pt>
              </c:numCache>
            </c:numRef>
          </c:cat>
          <c:val>
            <c:numRef>
              <c:f>Sheet3!$B$107:$H$107</c:f>
              <c:numCache>
                <c:formatCode>General</c:formatCode>
                <c:ptCount val="7"/>
                <c:pt idx="0">
                  <c:v>44.6</c:v>
                </c:pt>
                <c:pt idx="1">
                  <c:v>85.8</c:v>
                </c:pt>
                <c:pt idx="2">
                  <c:v>61.4</c:v>
                </c:pt>
                <c:pt idx="3">
                  <c:v>62.7</c:v>
                </c:pt>
                <c:pt idx="4">
                  <c:v>66.900000000000006</c:v>
                </c:pt>
                <c:pt idx="5">
                  <c:v>67.3</c:v>
                </c:pt>
                <c:pt idx="6">
                  <c:v>15.5</c:v>
                </c:pt>
              </c:numCache>
            </c:numRef>
          </c:val>
          <c:smooth val="0"/>
        </c:ser>
        <c:ser>
          <c:idx val="2"/>
          <c:order val="2"/>
          <c:tx>
            <c:strRef>
              <c:f>Sheet3!$A$108</c:f>
              <c:strCache>
                <c:ptCount val="1"/>
                <c:pt idx="0">
                  <c:v> Abşeron rayonu</c:v>
                </c:pt>
              </c:strCache>
            </c:strRef>
          </c:tx>
          <c:cat>
            <c:numRef>
              <c:f>Sheet3!$B$105:$H$105</c:f>
              <c:numCache>
                <c:formatCode>General</c:formatCode>
                <c:ptCount val="7"/>
                <c:pt idx="0">
                  <c:v>2010</c:v>
                </c:pt>
                <c:pt idx="1">
                  <c:v>2011</c:v>
                </c:pt>
                <c:pt idx="2">
                  <c:v>2012</c:v>
                </c:pt>
                <c:pt idx="3">
                  <c:v>2013</c:v>
                </c:pt>
                <c:pt idx="4">
                  <c:v>2014</c:v>
                </c:pt>
                <c:pt idx="5">
                  <c:v>2015</c:v>
                </c:pt>
                <c:pt idx="6">
                  <c:v>2016</c:v>
                </c:pt>
              </c:numCache>
            </c:numRef>
          </c:cat>
          <c:val>
            <c:numRef>
              <c:f>Sheet3!$B$108:$H$108</c:f>
              <c:numCache>
                <c:formatCode>General</c:formatCode>
                <c:ptCount val="7"/>
                <c:pt idx="0">
                  <c:v>265</c:v>
                </c:pt>
                <c:pt idx="1">
                  <c:v>467.3</c:v>
                </c:pt>
                <c:pt idx="2">
                  <c:v>600.79999999999995</c:v>
                </c:pt>
                <c:pt idx="3">
                  <c:v>565.4</c:v>
                </c:pt>
                <c:pt idx="4">
                  <c:v>455</c:v>
                </c:pt>
                <c:pt idx="5">
                  <c:v>535.4</c:v>
                </c:pt>
                <c:pt idx="6">
                  <c:v>1306</c:v>
                </c:pt>
              </c:numCache>
            </c:numRef>
          </c:val>
          <c:smooth val="0"/>
        </c:ser>
        <c:ser>
          <c:idx val="3"/>
          <c:order val="3"/>
          <c:tx>
            <c:strRef>
              <c:f>Sheet3!$A$109</c:f>
              <c:strCache>
                <c:ptCount val="1"/>
                <c:pt idx="0">
                  <c:v>Göygöl rayonu</c:v>
                </c:pt>
              </c:strCache>
            </c:strRef>
          </c:tx>
          <c:cat>
            <c:numRef>
              <c:f>Sheet3!$B$105:$H$105</c:f>
              <c:numCache>
                <c:formatCode>General</c:formatCode>
                <c:ptCount val="7"/>
                <c:pt idx="0">
                  <c:v>2010</c:v>
                </c:pt>
                <c:pt idx="1">
                  <c:v>2011</c:v>
                </c:pt>
                <c:pt idx="2">
                  <c:v>2012</c:v>
                </c:pt>
                <c:pt idx="3">
                  <c:v>2013</c:v>
                </c:pt>
                <c:pt idx="4">
                  <c:v>2014</c:v>
                </c:pt>
                <c:pt idx="5">
                  <c:v>2015</c:v>
                </c:pt>
                <c:pt idx="6">
                  <c:v>2016</c:v>
                </c:pt>
              </c:numCache>
            </c:numRef>
          </c:cat>
          <c:val>
            <c:numRef>
              <c:f>Sheet3!$B$109:$H$109</c:f>
              <c:numCache>
                <c:formatCode>General</c:formatCode>
                <c:ptCount val="7"/>
                <c:pt idx="0">
                  <c:v>11.2</c:v>
                </c:pt>
                <c:pt idx="1">
                  <c:v>10.5</c:v>
                </c:pt>
                <c:pt idx="2">
                  <c:v>11.1</c:v>
                </c:pt>
                <c:pt idx="3">
                  <c:v>7</c:v>
                </c:pt>
                <c:pt idx="4">
                  <c:v>4.4000000000000004</c:v>
                </c:pt>
                <c:pt idx="5">
                  <c:v>5.6</c:v>
                </c:pt>
                <c:pt idx="6">
                  <c:v>7.4</c:v>
                </c:pt>
              </c:numCache>
            </c:numRef>
          </c:val>
          <c:smooth val="0"/>
        </c:ser>
        <c:ser>
          <c:idx val="4"/>
          <c:order val="4"/>
          <c:tx>
            <c:strRef>
              <c:f>Sheet3!$A$110</c:f>
              <c:strCache>
                <c:ptCount val="1"/>
                <c:pt idx="0">
                  <c:v>Naxçıvan MR</c:v>
                </c:pt>
              </c:strCache>
            </c:strRef>
          </c:tx>
          <c:cat>
            <c:numRef>
              <c:f>Sheet3!$B$105:$H$105</c:f>
              <c:numCache>
                <c:formatCode>General</c:formatCode>
                <c:ptCount val="7"/>
                <c:pt idx="0">
                  <c:v>2010</c:v>
                </c:pt>
                <c:pt idx="1">
                  <c:v>2011</c:v>
                </c:pt>
                <c:pt idx="2">
                  <c:v>2012</c:v>
                </c:pt>
                <c:pt idx="3">
                  <c:v>2013</c:v>
                </c:pt>
                <c:pt idx="4">
                  <c:v>2014</c:v>
                </c:pt>
                <c:pt idx="5">
                  <c:v>2015</c:v>
                </c:pt>
                <c:pt idx="6">
                  <c:v>2016</c:v>
                </c:pt>
              </c:numCache>
            </c:numRef>
          </c:cat>
          <c:val>
            <c:numRef>
              <c:f>Sheet3!$B$110:$H$110</c:f>
              <c:numCache>
                <c:formatCode>General</c:formatCode>
                <c:ptCount val="7"/>
                <c:pt idx="1">
                  <c:v>24.1</c:v>
                </c:pt>
                <c:pt idx="2">
                  <c:v>25.7</c:v>
                </c:pt>
                <c:pt idx="3">
                  <c:v>8.9</c:v>
                </c:pt>
                <c:pt idx="6">
                  <c:v>6</c:v>
                </c:pt>
              </c:numCache>
            </c:numRef>
          </c:val>
          <c:smooth val="0"/>
        </c:ser>
        <c:dLbls>
          <c:showLegendKey val="0"/>
          <c:showVal val="0"/>
          <c:showCatName val="0"/>
          <c:showSerName val="0"/>
          <c:showPercent val="0"/>
          <c:showBubbleSize val="0"/>
        </c:dLbls>
        <c:marker val="1"/>
        <c:smooth val="0"/>
        <c:axId val="50919680"/>
        <c:axId val="51011584"/>
      </c:lineChart>
      <c:catAx>
        <c:axId val="50919680"/>
        <c:scaling>
          <c:orientation val="minMax"/>
        </c:scaling>
        <c:delete val="0"/>
        <c:axPos val="b"/>
        <c:numFmt formatCode="General" sourceLinked="1"/>
        <c:majorTickMark val="none"/>
        <c:minorTickMark val="none"/>
        <c:tickLblPos val="nextTo"/>
        <c:crossAx val="51011584"/>
        <c:crosses val="autoZero"/>
        <c:auto val="1"/>
        <c:lblAlgn val="ctr"/>
        <c:lblOffset val="100"/>
        <c:noMultiLvlLbl val="0"/>
      </c:catAx>
      <c:valAx>
        <c:axId val="51011584"/>
        <c:scaling>
          <c:orientation val="minMax"/>
        </c:scaling>
        <c:delete val="0"/>
        <c:axPos val="l"/>
        <c:majorGridlines/>
        <c:numFmt formatCode="General" sourceLinked="1"/>
        <c:majorTickMark val="none"/>
        <c:minorTickMark val="none"/>
        <c:tickLblPos val="nextTo"/>
        <c:txPr>
          <a:bodyPr/>
          <a:lstStyle/>
          <a:p>
            <a:pPr>
              <a:defRPr b="1" i="1"/>
            </a:pPr>
            <a:endParaRPr lang="ru-RU"/>
          </a:p>
        </c:txPr>
        <c:crossAx val="50919680"/>
        <c:crosses val="autoZero"/>
        <c:crossBetween val="between"/>
      </c:valAx>
      <c:dTable>
        <c:showHorzBorder val="1"/>
        <c:showVertBorder val="1"/>
        <c:showOutline val="1"/>
        <c:showKeys val="1"/>
        <c:txPr>
          <a:bodyPr/>
          <a:lstStyle/>
          <a:p>
            <a:pPr rtl="0">
              <a:defRPr b="1" i="1"/>
            </a:pPr>
            <a:endParaRPr lang="ru-RU"/>
          </a:p>
        </c:txPr>
      </c:dTable>
      <c:spPr>
        <a:solidFill>
          <a:srgbClr val="ECECEC"/>
        </a:solidFill>
        <a:ln w="8117" cap="flat" cmpd="sng" algn="ctr">
          <a:solidFill>
            <a:srgbClr val="5B9BD5">
              <a:shade val="95000"/>
              <a:satMod val="105000"/>
            </a:srgbClr>
          </a:solidFill>
          <a:prstDash val="solid"/>
        </a:ln>
        <a:effectLst>
          <a:glow rad="139700">
            <a:srgbClr val="5B9BD5">
              <a:satMod val="175000"/>
              <a:alpha val="40000"/>
            </a:srgbClr>
          </a:glow>
          <a:outerShdw blurRad="40000" dist="20000" dir="5400000" rotWithShape="0">
            <a:srgbClr val="000000">
              <a:alpha val="38000"/>
            </a:srgbClr>
          </a:outerShdw>
        </a:effectLst>
      </c:spPr>
    </c:plotArea>
    <c:plotVisOnly val="1"/>
    <c:dispBlanksAs val="gap"/>
    <c:showDLblsOverMax val="0"/>
  </c:chart>
  <c:spPr>
    <a:gradFill rotWithShape="1">
      <a:gsLst>
        <a:gs pos="0">
          <a:srgbClr val="70AD47">
            <a:lumMod val="50000"/>
          </a:srgbClr>
        </a:gs>
        <a:gs pos="80000">
          <a:srgbClr val="5B9BD5">
            <a:shade val="93000"/>
            <a:satMod val="130000"/>
          </a:srgbClr>
        </a:gs>
        <a:gs pos="100000">
          <a:srgbClr val="5B9BD5">
            <a:shade val="94000"/>
            <a:satMod val="135000"/>
          </a:srgbClr>
        </a:gs>
      </a:gsLst>
      <a:lin ang="16200000" scaled="0"/>
    </a:gradFill>
    <a:ln w="8117" cap="flat" cmpd="sng" algn="ctr">
      <a:solidFill>
        <a:srgbClr val="5B9BD5">
          <a:shade val="95000"/>
          <a:satMod val="105000"/>
        </a:srgbClr>
      </a:solidFill>
      <a:prstDash val="solid"/>
    </a:ln>
    <a:effectLst>
      <a:outerShdw blurRad="40000" dist="23000" dir="5400000" rotWithShape="0">
        <a:srgbClr val="000000">
          <a:alpha val="35000"/>
        </a:srgbClr>
      </a:outerShdw>
    </a:effectLst>
  </c:spPr>
  <c:txPr>
    <a:bodyPr/>
    <a:lstStyle/>
    <a:p>
      <a:pPr>
        <a:defRPr>
          <a:solidFill>
            <a:sysClr val="window" lastClr="FFFFFF"/>
          </a:solidFill>
          <a:latin typeface="+mn-lt"/>
          <a:ea typeface="+mn-ea"/>
          <a:cs typeface="+mn-cs"/>
        </a:defRPr>
      </a:pPr>
      <a:endParaRPr lang="ru-RU"/>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2.v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image" Target="../media/image8.png"/></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image" Target="../media/image13.png"/></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image" Target="../media/image15.png"/></Relationships>
</file>

<file path=ppt/drawings/_rels/vmlDrawing6.v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image" Target="../media/image18.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DD181DC-17B2-4E0F-B9EF-7BE42238DDB9}" type="datetimeFigureOut">
              <a:rPr lang="en-US"/>
              <a:pPr>
                <a:defRPr/>
              </a:pPr>
              <a:t>5/15/2018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704B7C4-6E67-43B8-BFF9-E88E26513754}" type="slidenum">
              <a:rPr lang="en-US"/>
              <a:pPr>
                <a:defRPr/>
              </a:pPr>
              <a:t>‹#›</a:t>
            </a:fld>
            <a:endParaRPr lang="en-US"/>
          </a:p>
        </p:txBody>
      </p:sp>
    </p:spTree>
    <p:extLst>
      <p:ext uri="{BB962C8B-B14F-4D97-AF65-F5344CB8AC3E}">
        <p14:creationId xmlns:p14="http://schemas.microsoft.com/office/powerpoint/2010/main" val="266492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1C58D94-B80E-411F-959E-72D98951EFDB}" type="datetimeFigureOut">
              <a:rPr lang="en-US"/>
              <a:pPr>
                <a:defRPr/>
              </a:pPr>
              <a:t>5/15/2018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83D0A4B-3A17-4B2F-98DD-FF7A3537E9FD}" type="slidenum">
              <a:rPr lang="en-US"/>
              <a:pPr>
                <a:defRPr/>
              </a:pPr>
              <a:t>‹#›</a:t>
            </a:fld>
            <a:endParaRPr lang="en-US"/>
          </a:p>
        </p:txBody>
      </p:sp>
    </p:spTree>
    <p:extLst>
      <p:ext uri="{BB962C8B-B14F-4D97-AF65-F5344CB8AC3E}">
        <p14:creationId xmlns:p14="http://schemas.microsoft.com/office/powerpoint/2010/main" val="3936360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pPr>
              <a:defRPr/>
            </a:pPr>
            <a:fld id="{7E2EA086-2DF8-4866-90F5-6590482057FB}" type="datetimeFigureOut">
              <a:rPr lang="en-US"/>
              <a:pPr>
                <a:defRPr/>
              </a:pPr>
              <a:t>5/15/2018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32B4ADC-EC2E-4611-9DB4-0A09CB9407CB}" type="slidenum">
              <a:rPr lang="en-US"/>
              <a:pPr>
                <a:defRPr/>
              </a:pPr>
              <a:t>‹#›</a:t>
            </a:fld>
            <a:endParaRPr lang="en-US"/>
          </a:p>
        </p:txBody>
      </p:sp>
    </p:spTree>
    <p:extLst>
      <p:ext uri="{BB962C8B-B14F-4D97-AF65-F5344CB8AC3E}">
        <p14:creationId xmlns:p14="http://schemas.microsoft.com/office/powerpoint/2010/main" val="27023828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8081126-BED9-4A35-A63F-8B9FD5487784}" type="datetimeFigureOut">
              <a:rPr lang="en-US"/>
              <a:pPr>
                <a:defRPr/>
              </a:pPr>
              <a:t>5/15/2018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C395CC6-0072-4DF9-BB8C-E100D668C53F}" type="slidenum">
              <a:rPr lang="en-US"/>
              <a:pPr>
                <a:defRPr/>
              </a:pPr>
              <a:t>‹#›</a:t>
            </a:fld>
            <a:endParaRPr lang="en-US"/>
          </a:p>
        </p:txBody>
      </p:sp>
    </p:spTree>
    <p:extLst>
      <p:ext uri="{BB962C8B-B14F-4D97-AF65-F5344CB8AC3E}">
        <p14:creationId xmlns:p14="http://schemas.microsoft.com/office/powerpoint/2010/main" val="719509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28602D51-8EEA-49F9-9CC4-601FD145AA71}" type="datetimeFigureOut">
              <a:rPr lang="en-US"/>
              <a:pPr>
                <a:defRPr/>
              </a:pPr>
              <a:t>5/15/2018</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40EA048-A36F-42B2-AC06-85A5959D8D41}" type="slidenum">
              <a:rPr lang="en-US"/>
              <a:pPr>
                <a:defRPr/>
              </a:pPr>
              <a:t>‹#›</a:t>
            </a:fld>
            <a:endParaRPr lang="en-US"/>
          </a:p>
        </p:txBody>
      </p:sp>
    </p:spTree>
    <p:extLst>
      <p:ext uri="{BB962C8B-B14F-4D97-AF65-F5344CB8AC3E}">
        <p14:creationId xmlns:p14="http://schemas.microsoft.com/office/powerpoint/2010/main" val="11320224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FCA25D2C-6A05-4680-80C8-3F24E3E2F29E}" type="datetimeFigureOut">
              <a:rPr lang="en-US"/>
              <a:pPr>
                <a:defRPr/>
              </a:pPr>
              <a:t>5/15/2018</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6A472F3-BBC0-4981-8A1F-72A6126DAA8A}" type="slidenum">
              <a:rPr lang="en-US"/>
              <a:pPr>
                <a:defRPr/>
              </a:pPr>
              <a:t>‹#›</a:t>
            </a:fld>
            <a:endParaRPr lang="en-US"/>
          </a:p>
        </p:txBody>
      </p:sp>
    </p:spTree>
    <p:extLst>
      <p:ext uri="{BB962C8B-B14F-4D97-AF65-F5344CB8AC3E}">
        <p14:creationId xmlns:p14="http://schemas.microsoft.com/office/powerpoint/2010/main" val="5099382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00DB145-80B2-44CE-974B-2C0C2E2E4C53}" type="datetimeFigureOut">
              <a:rPr lang="en-US"/>
              <a:pPr>
                <a:defRPr/>
              </a:pPr>
              <a:t>5/15/2018</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573EF27-1C74-49D3-9724-6FBDB76FE18B}" type="slidenum">
              <a:rPr lang="en-US"/>
              <a:pPr>
                <a:defRPr/>
              </a:pPr>
              <a:t>‹#›</a:t>
            </a:fld>
            <a:endParaRPr lang="en-US"/>
          </a:p>
        </p:txBody>
      </p:sp>
    </p:spTree>
    <p:extLst>
      <p:ext uri="{BB962C8B-B14F-4D97-AF65-F5344CB8AC3E}">
        <p14:creationId xmlns:p14="http://schemas.microsoft.com/office/powerpoint/2010/main" val="27966548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3"/>
          <p:cNvSpPr>
            <a:spLocks noGrp="1"/>
          </p:cNvSpPr>
          <p:nvPr>
            <p:ph type="dt" sz="half" idx="10"/>
          </p:nvPr>
        </p:nvSpPr>
        <p:spPr/>
        <p:txBody>
          <a:bodyPr/>
          <a:lstStyle>
            <a:lvl1pPr>
              <a:defRPr/>
            </a:lvl1pPr>
          </a:lstStyle>
          <a:p>
            <a:pPr>
              <a:defRPr/>
            </a:pPr>
            <a:fld id="{5C65C578-D446-4A03-8A40-F890DD428910}" type="datetimeFigureOut">
              <a:rPr lang="en-US"/>
              <a:pPr>
                <a:defRPr/>
              </a:pPr>
              <a:t>5/15/2018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3F03209-0332-43F5-A760-ED19CB96848B}" type="slidenum">
              <a:rPr lang="en-US"/>
              <a:pPr>
                <a:defRPr/>
              </a:pPr>
              <a:t>‹#›</a:t>
            </a:fld>
            <a:endParaRPr lang="en-US"/>
          </a:p>
        </p:txBody>
      </p:sp>
    </p:spTree>
    <p:extLst>
      <p:ext uri="{BB962C8B-B14F-4D97-AF65-F5344CB8AC3E}">
        <p14:creationId xmlns:p14="http://schemas.microsoft.com/office/powerpoint/2010/main" val="1507777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3"/>
          <p:cNvSpPr>
            <a:spLocks noGrp="1"/>
          </p:cNvSpPr>
          <p:nvPr>
            <p:ph type="dt" sz="half" idx="10"/>
          </p:nvPr>
        </p:nvSpPr>
        <p:spPr/>
        <p:txBody>
          <a:bodyPr/>
          <a:lstStyle>
            <a:lvl1pPr>
              <a:defRPr/>
            </a:lvl1pPr>
          </a:lstStyle>
          <a:p>
            <a:pPr>
              <a:defRPr/>
            </a:pPr>
            <a:fld id="{EB6C38A2-7225-45A4-AB2D-8C0642313948}" type="datetimeFigureOut">
              <a:rPr lang="en-US"/>
              <a:pPr>
                <a:defRPr/>
              </a:pPr>
              <a:t>5/15/2018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E62012F-42E3-4579-B16C-9F667B5E0D56}" type="slidenum">
              <a:rPr lang="en-US"/>
              <a:pPr>
                <a:defRPr/>
              </a:pPr>
              <a:t>‹#›</a:t>
            </a:fld>
            <a:endParaRPr lang="en-US"/>
          </a:p>
        </p:txBody>
      </p:sp>
    </p:spTree>
    <p:extLst>
      <p:ext uri="{BB962C8B-B14F-4D97-AF65-F5344CB8AC3E}">
        <p14:creationId xmlns:p14="http://schemas.microsoft.com/office/powerpoint/2010/main" val="12915028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B7C0E0C-5493-4C29-A834-3E2A651E3640}" type="datetimeFigureOut">
              <a:rPr lang="en-US"/>
              <a:pPr>
                <a:defRPr/>
              </a:pPr>
              <a:t>5/15/2018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BACC1BB-03D2-4E2A-8379-6D1C4B1624C9}" type="slidenum">
              <a:rPr lang="en-US"/>
              <a:pPr>
                <a:defRPr/>
              </a:pPr>
              <a:t>‹#›</a:t>
            </a:fld>
            <a:endParaRPr lang="en-US"/>
          </a:p>
        </p:txBody>
      </p:sp>
    </p:spTree>
    <p:extLst>
      <p:ext uri="{BB962C8B-B14F-4D97-AF65-F5344CB8AC3E}">
        <p14:creationId xmlns:p14="http://schemas.microsoft.com/office/powerpoint/2010/main" val="2606588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7BBDE3B-3775-41A5-AEF1-0D988A0C3685}" type="datetimeFigureOut">
              <a:rPr lang="en-US"/>
              <a:pPr>
                <a:defRPr/>
              </a:pPr>
              <a:t>5/15/2018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A2E141B-A16F-49D3-9ECD-0AD4295A38A6}" type="slidenum">
              <a:rPr lang="en-US"/>
              <a:pPr>
                <a:defRPr/>
              </a:pPr>
              <a:t>‹#›</a:t>
            </a:fld>
            <a:endParaRPr lang="en-US"/>
          </a:p>
        </p:txBody>
      </p:sp>
    </p:spTree>
    <p:extLst>
      <p:ext uri="{BB962C8B-B14F-4D97-AF65-F5344CB8AC3E}">
        <p14:creationId xmlns:p14="http://schemas.microsoft.com/office/powerpoint/2010/main" val="1457832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33FC31B9-D9E0-4C2C-A5F3-F517C49BB8F7}" type="datetimeFigureOut">
              <a:rPr lang="en-US"/>
              <a:pPr>
                <a:defRPr/>
              </a:pPr>
              <a:t>5/15/2018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E3BAEC9E-2E27-495D-A814-A4751AECE33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chart" Target="../charts/char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2.bin"/><Relationship Id="rId7" Type="http://schemas.openxmlformats.org/officeDocument/2006/relationships/chart" Target="../charts/chart3.xml"/><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9.png"/><Relationship Id="rId5" Type="http://schemas.openxmlformats.org/officeDocument/2006/relationships/oleObject" Target="../embeddings/oleObject3.bin"/><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oleObject" Target="../embeddings/oleObject4.bin"/><Relationship Id="rId7"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11.png"/><Relationship Id="rId5" Type="http://schemas.openxmlformats.org/officeDocument/2006/relationships/oleObject" Target="../embeddings/oleObject5.bin"/><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14.png"/><Relationship Id="rId5" Type="http://schemas.openxmlformats.org/officeDocument/2006/relationships/oleObject" Target="../embeddings/oleObject8.bin"/><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oleObject" Target="../embeddings/oleObject10.bin"/><Relationship Id="rId5" Type="http://schemas.openxmlformats.org/officeDocument/2006/relationships/image" Target="../media/image15.png"/><Relationship Id="rId4" Type="http://schemas.openxmlformats.org/officeDocument/2006/relationships/oleObject" Target="../embeddings/oleObject9.bin"/></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image" Target="../media/image19.png"/><Relationship Id="rId5" Type="http://schemas.openxmlformats.org/officeDocument/2006/relationships/oleObject" Target="../embeddings/oleObject12.bin"/><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2F546A"/>
        </a:solidFill>
        <a:effectLst/>
      </p:bgPr>
    </p:bg>
    <p:spTree>
      <p:nvGrpSpPr>
        <p:cNvPr id="1" name=""/>
        <p:cNvGrpSpPr/>
        <p:nvPr/>
      </p:nvGrpSpPr>
      <p:grpSpPr>
        <a:xfrm>
          <a:off x="0" y="0"/>
          <a:ext cx="0" cy="0"/>
          <a:chOff x="0" y="0"/>
          <a:chExt cx="0" cy="0"/>
        </a:xfrm>
      </p:grpSpPr>
      <p:sp>
        <p:nvSpPr>
          <p:cNvPr id="4" name="Oval 3">
            <a:extLst>
              <a:ext uri="{FF2B5EF4-FFF2-40B4-BE49-F238E27FC236}"/>
            </a:extLst>
          </p:cNvPr>
          <p:cNvSpPr/>
          <p:nvPr/>
        </p:nvSpPr>
        <p:spPr>
          <a:xfrm>
            <a:off x="10447338" y="266700"/>
            <a:ext cx="1455737" cy="1481138"/>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az-Latn-AZ"/>
          </a:p>
        </p:txBody>
      </p:sp>
      <p:sp>
        <p:nvSpPr>
          <p:cNvPr id="7" name="Rectangle 6"/>
          <p:cNvSpPr/>
          <p:nvPr/>
        </p:nvSpPr>
        <p:spPr>
          <a:xfrm>
            <a:off x="0" y="2281238"/>
            <a:ext cx="12192000" cy="1323975"/>
          </a:xfrm>
          <a:prstGeom prst="rect">
            <a:avLst/>
          </a:prstGeom>
        </p:spPr>
        <p:txBody>
          <a:bodyPr>
            <a:spAutoFit/>
          </a:bodyPr>
          <a:lstStyle/>
          <a:p>
            <a:pPr algn="ctr" fontAlgn="auto">
              <a:spcBef>
                <a:spcPts val="0"/>
              </a:spcBef>
              <a:spcAft>
                <a:spcPts val="0"/>
              </a:spcAft>
              <a:defRPr/>
            </a:pPr>
            <a:r>
              <a:rPr lang="en-US" sz="4000" b="1" dirty="0">
                <a:solidFill>
                  <a:schemeClr val="bg1"/>
                </a:solidFill>
                <a:latin typeface="+mj-lt"/>
                <a:cs typeface="+mn-cs"/>
              </a:rPr>
              <a:t> </a:t>
            </a:r>
            <a:r>
              <a:rPr lang="en-US" sz="4000" b="1" dirty="0" err="1">
                <a:solidFill>
                  <a:schemeClr val="bg1"/>
                </a:solidFill>
                <a:latin typeface="+mn-lt"/>
                <a:cs typeface="+mn-cs"/>
              </a:rPr>
              <a:t>Azərbaycanda</a:t>
            </a:r>
            <a:r>
              <a:rPr lang="en-US" sz="4000" b="1" dirty="0">
                <a:solidFill>
                  <a:schemeClr val="bg1"/>
                </a:solidFill>
                <a:latin typeface="+mn-lt"/>
                <a:cs typeface="+mn-cs"/>
              </a:rPr>
              <a:t> </a:t>
            </a:r>
            <a:r>
              <a:rPr lang="en-US" sz="4000" b="1" dirty="0" err="1">
                <a:solidFill>
                  <a:schemeClr val="bg1"/>
                </a:solidFill>
                <a:latin typeface="+mn-lt"/>
                <a:cs typeface="+mn-cs"/>
              </a:rPr>
              <a:t>ət</a:t>
            </a:r>
            <a:r>
              <a:rPr lang="en-US" sz="4000" b="1" dirty="0">
                <a:solidFill>
                  <a:schemeClr val="bg1"/>
                </a:solidFill>
                <a:latin typeface="+mn-lt"/>
                <a:cs typeface="+mn-cs"/>
              </a:rPr>
              <a:t> </a:t>
            </a:r>
            <a:r>
              <a:rPr lang="en-US" sz="4000" b="1" dirty="0" err="1">
                <a:solidFill>
                  <a:schemeClr val="bg1"/>
                </a:solidFill>
                <a:latin typeface="+mn-lt"/>
                <a:cs typeface="+mn-cs"/>
              </a:rPr>
              <a:t>və</a:t>
            </a:r>
            <a:r>
              <a:rPr lang="en-US" sz="4000" b="1" dirty="0">
                <a:solidFill>
                  <a:schemeClr val="bg1"/>
                </a:solidFill>
                <a:latin typeface="+mn-lt"/>
                <a:cs typeface="+mn-cs"/>
              </a:rPr>
              <a:t> </a:t>
            </a:r>
            <a:r>
              <a:rPr lang="en-US" sz="4000" b="1" dirty="0" err="1">
                <a:solidFill>
                  <a:schemeClr val="bg1"/>
                </a:solidFill>
                <a:latin typeface="+mn-lt"/>
                <a:cs typeface="+mn-cs"/>
              </a:rPr>
              <a:t>ət</a:t>
            </a:r>
            <a:r>
              <a:rPr lang="en-US" sz="4000" b="1" dirty="0">
                <a:solidFill>
                  <a:schemeClr val="bg1"/>
                </a:solidFill>
                <a:latin typeface="+mn-lt"/>
                <a:cs typeface="+mn-cs"/>
              </a:rPr>
              <a:t> </a:t>
            </a:r>
            <a:r>
              <a:rPr lang="en-US" sz="4000" b="1" dirty="0" err="1">
                <a:solidFill>
                  <a:schemeClr val="bg1"/>
                </a:solidFill>
                <a:latin typeface="+mn-lt"/>
                <a:cs typeface="+mn-cs"/>
              </a:rPr>
              <a:t>məhsulları</a:t>
            </a:r>
            <a:r>
              <a:rPr lang="en-US" sz="4000" b="1" dirty="0">
                <a:solidFill>
                  <a:schemeClr val="bg1"/>
                </a:solidFill>
                <a:latin typeface="+mn-lt"/>
                <a:cs typeface="+mn-cs"/>
              </a:rPr>
              <a:t> </a:t>
            </a:r>
            <a:r>
              <a:rPr lang="en-US" sz="4000" b="1" dirty="0" err="1">
                <a:solidFill>
                  <a:schemeClr val="bg1"/>
                </a:solidFill>
                <a:latin typeface="+mn-lt"/>
                <a:cs typeface="+mn-cs"/>
              </a:rPr>
              <a:t>bazarının</a:t>
            </a:r>
            <a:r>
              <a:rPr lang="en-US" sz="4000" b="1" dirty="0">
                <a:solidFill>
                  <a:schemeClr val="bg1"/>
                </a:solidFill>
                <a:latin typeface="+mn-lt"/>
                <a:cs typeface="+mn-cs"/>
              </a:rPr>
              <a:t> </a:t>
            </a:r>
            <a:r>
              <a:rPr lang="en-US" sz="4000" b="1" dirty="0" err="1">
                <a:solidFill>
                  <a:schemeClr val="bg1"/>
                </a:solidFill>
                <a:latin typeface="+mn-lt"/>
                <a:cs typeface="+mn-cs"/>
              </a:rPr>
              <a:t>müasir</a:t>
            </a:r>
            <a:r>
              <a:rPr lang="en-US" sz="4000" b="1" dirty="0">
                <a:solidFill>
                  <a:schemeClr val="bg1"/>
                </a:solidFill>
                <a:latin typeface="+mn-lt"/>
                <a:cs typeface="+mn-cs"/>
              </a:rPr>
              <a:t> </a:t>
            </a:r>
            <a:r>
              <a:rPr lang="en-US" sz="4000" b="1" dirty="0" err="1">
                <a:solidFill>
                  <a:schemeClr val="bg1"/>
                </a:solidFill>
                <a:latin typeface="+mn-lt"/>
                <a:cs typeface="+mn-cs"/>
              </a:rPr>
              <a:t>vəziyyətinin</a:t>
            </a:r>
            <a:r>
              <a:rPr lang="en-US" sz="4000" b="1" dirty="0">
                <a:solidFill>
                  <a:schemeClr val="bg1"/>
                </a:solidFill>
                <a:latin typeface="+mn-lt"/>
                <a:cs typeface="+mn-cs"/>
              </a:rPr>
              <a:t> </a:t>
            </a:r>
            <a:r>
              <a:rPr lang="az-Latn-AZ" sz="4000" b="1" dirty="0">
                <a:solidFill>
                  <a:schemeClr val="bg1"/>
                </a:solidFill>
                <a:latin typeface="+mn-lt"/>
                <a:cs typeface="+mn-cs"/>
              </a:rPr>
              <a:t>statistik </a:t>
            </a:r>
            <a:r>
              <a:rPr lang="en-US" sz="4000" b="1" dirty="0">
                <a:solidFill>
                  <a:schemeClr val="bg1"/>
                </a:solidFill>
                <a:latin typeface="+mn-lt"/>
                <a:cs typeface="+mn-cs"/>
              </a:rPr>
              <a:t>t</a:t>
            </a:r>
            <a:r>
              <a:rPr lang="az-Latn-AZ" sz="4000" b="1" dirty="0">
                <a:solidFill>
                  <a:schemeClr val="bg1"/>
                </a:solidFill>
                <a:latin typeface="+mn-lt"/>
                <a:cs typeface="+mn-cs"/>
              </a:rPr>
              <a:t>ə</a:t>
            </a:r>
            <a:r>
              <a:rPr lang="en-US" sz="4000" b="1" dirty="0" err="1">
                <a:solidFill>
                  <a:schemeClr val="bg1"/>
                </a:solidFill>
                <a:latin typeface="+mn-lt"/>
                <a:cs typeface="+mn-cs"/>
              </a:rPr>
              <a:t>dqiqi</a:t>
            </a:r>
            <a:endParaRPr lang="en-US" sz="4000" b="1" dirty="0">
              <a:solidFill>
                <a:schemeClr val="bg1"/>
              </a:solidFill>
              <a:latin typeface="+mn-lt"/>
              <a:cs typeface="+mn-cs"/>
            </a:endParaRPr>
          </a:p>
        </p:txBody>
      </p:sp>
      <p:sp>
        <p:nvSpPr>
          <p:cNvPr id="10" name="Oval 9">
            <a:extLst>
              <a:ext uri="{FF2B5EF4-FFF2-40B4-BE49-F238E27FC236}"/>
            </a:extLst>
          </p:cNvPr>
          <p:cNvSpPr/>
          <p:nvPr/>
        </p:nvSpPr>
        <p:spPr>
          <a:xfrm>
            <a:off x="288925" y="266700"/>
            <a:ext cx="1455738" cy="1481138"/>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az-Latn-AZ"/>
          </a:p>
        </p:txBody>
      </p:sp>
      <p:sp>
        <p:nvSpPr>
          <p:cNvPr id="11" name="Oval 10">
            <a:extLst>
              <a:ext uri="{FF2B5EF4-FFF2-40B4-BE49-F238E27FC236}"/>
            </a:extLst>
          </p:cNvPr>
          <p:cNvSpPr/>
          <p:nvPr/>
        </p:nvSpPr>
        <p:spPr>
          <a:xfrm>
            <a:off x="5368925" y="3724275"/>
            <a:ext cx="1454150" cy="1481138"/>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az-Latn-AZ"/>
          </a:p>
        </p:txBody>
      </p:sp>
      <p:pic>
        <p:nvPicPr>
          <p:cNvPr id="12" name="Picture 11"/>
          <p:cNvPicPr>
            <a:picLocks noChangeAspect="1"/>
          </p:cNvPicPr>
          <p:nvPr/>
        </p:nvPicPr>
        <p:blipFill>
          <a:blip r:embed="rId2" cstate="print">
            <a:extLst/>
          </a:blip>
          <a:stretch>
            <a:fillRect/>
          </a:stretch>
        </p:blipFill>
        <p:spPr>
          <a:xfrm>
            <a:off x="289237" y="266398"/>
            <a:ext cx="1455187" cy="1481437"/>
          </a:xfrm>
          <a:prstGeom prst="ellipse">
            <a:avLst/>
          </a:prstGeom>
          <a:ln/>
        </p:spPr>
        <p:style>
          <a:lnRef idx="0">
            <a:schemeClr val="accent6"/>
          </a:lnRef>
          <a:fillRef idx="3">
            <a:schemeClr val="accent6"/>
          </a:fillRef>
          <a:effectRef idx="3">
            <a:schemeClr val="accent6"/>
          </a:effectRef>
          <a:fontRef idx="minor">
            <a:schemeClr val="lt1"/>
          </a:fontRef>
        </p:style>
      </p:pic>
      <p:sp>
        <p:nvSpPr>
          <p:cNvPr id="13" name="Rectangle 12"/>
          <p:cNvSpPr/>
          <p:nvPr/>
        </p:nvSpPr>
        <p:spPr>
          <a:xfrm>
            <a:off x="288925" y="266700"/>
            <a:ext cx="11612563" cy="6297613"/>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2050" name="Picture 2"/>
          <p:cNvPicPr>
            <a:picLocks noChangeAspect="1" noChangeArrowheads="1"/>
          </p:cNvPicPr>
          <p:nvPr/>
        </p:nvPicPr>
        <p:blipFill>
          <a:blip r:embed="rId3">
            <a:extLst/>
          </a:blip>
          <a:srcRect/>
          <a:stretch>
            <a:fillRect/>
          </a:stretch>
        </p:blipFill>
        <p:spPr bwMode="auto">
          <a:xfrm>
            <a:off x="4068566" y="3605213"/>
            <a:ext cx="3678149" cy="2025025"/>
          </a:xfrm>
          <a:prstGeom prst="ellipse">
            <a:avLst/>
          </a:prstGeom>
          <a:ln/>
          <a:extLst/>
        </p:spPr>
        <p:style>
          <a:lnRef idx="1">
            <a:schemeClr val="dk1"/>
          </a:lnRef>
          <a:fillRef idx="2">
            <a:schemeClr val="dk1"/>
          </a:fillRef>
          <a:effectRef idx="1">
            <a:schemeClr val="dk1"/>
          </a:effectRef>
          <a:fontRef idx="minor">
            <a:schemeClr val="dk1"/>
          </a:fontRef>
        </p:style>
      </p:pic>
      <p:pic>
        <p:nvPicPr>
          <p:cNvPr id="1026" name="Picture 2"/>
          <p:cNvPicPr>
            <a:picLocks noChangeAspect="1" noChangeArrowheads="1"/>
          </p:cNvPicPr>
          <p:nvPr/>
        </p:nvPicPr>
        <p:blipFill>
          <a:blip r:embed="rId4">
            <a:extLst/>
          </a:blip>
          <a:srcRect/>
          <a:stretch>
            <a:fillRect/>
          </a:stretch>
        </p:blipFill>
        <p:spPr bwMode="auto">
          <a:xfrm>
            <a:off x="10447182" y="266395"/>
            <a:ext cx="1453666" cy="1481439"/>
          </a:xfrm>
          <a:prstGeom prst="ellipse">
            <a:avLst/>
          </a:prstGeom>
          <a:ln/>
        </p:spPr>
        <p:style>
          <a:lnRef idx="2">
            <a:schemeClr val="accent1">
              <a:shade val="50000"/>
            </a:schemeClr>
          </a:lnRef>
          <a:fillRef idx="1">
            <a:schemeClr val="accent1"/>
          </a:fillRef>
          <a:effectRef idx="0">
            <a:schemeClr val="accent1"/>
          </a:effectRef>
          <a:fontRef idx="minor">
            <a:schemeClr val="lt1"/>
          </a:fontRef>
        </p:style>
      </p:pic>
      <p:pic>
        <p:nvPicPr>
          <p:cNvPr id="4098" name="Picture 2"/>
          <p:cNvPicPr>
            <a:picLocks noChangeAspect="1" noChangeArrowheads="1"/>
          </p:cNvPicPr>
          <p:nvPr/>
        </p:nvPicPr>
        <p:blipFill>
          <a:blip r:embed="rId5">
            <a:extLst/>
          </a:blip>
          <a:srcRect/>
          <a:stretch>
            <a:fillRect/>
          </a:stretch>
        </p:blipFill>
        <p:spPr bwMode="auto">
          <a:xfrm>
            <a:off x="2951812" y="222392"/>
            <a:ext cx="1972730" cy="1525441"/>
          </a:xfrm>
          <a:prstGeom prst="ellipse">
            <a:avLst/>
          </a:prstGeom>
          <a:ln>
            <a:noFill/>
          </a:ln>
          <a:effectLst>
            <a:softEdge rad="112500"/>
          </a:effectLst>
          <a:extLst/>
        </p:spPr>
      </p:pic>
      <p:pic>
        <p:nvPicPr>
          <p:cNvPr id="4100" name="Picture 4"/>
          <p:cNvPicPr>
            <a:picLocks noChangeAspect="1" noChangeArrowheads="1"/>
          </p:cNvPicPr>
          <p:nvPr/>
        </p:nvPicPr>
        <p:blipFill>
          <a:blip r:embed="rId6">
            <a:extLst/>
          </a:blip>
          <a:srcRect/>
          <a:stretch>
            <a:fillRect/>
          </a:stretch>
        </p:blipFill>
        <p:spPr bwMode="auto">
          <a:xfrm>
            <a:off x="7194979" y="266398"/>
            <a:ext cx="1892971" cy="1481437"/>
          </a:xfrm>
          <a:prstGeom prst="ellipse">
            <a:avLst/>
          </a:prstGeom>
          <a:ln>
            <a:noFill/>
          </a:ln>
          <a:effectLst>
            <a:softEdge rad="112500"/>
          </a:effectLst>
          <a:extLst/>
        </p:spPr>
      </p:pic>
      <p:sp>
        <p:nvSpPr>
          <p:cNvPr id="2" name="Rectangle 1"/>
          <p:cNvSpPr/>
          <p:nvPr/>
        </p:nvSpPr>
        <p:spPr>
          <a:xfrm>
            <a:off x="503435" y="5682103"/>
            <a:ext cx="11157734" cy="830997"/>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ctr"/>
            <a:r>
              <a:rPr lang="en-US" sz="1600" b="1" i="1" dirty="0" err="1">
                <a:solidFill>
                  <a:schemeClr val="tx1"/>
                </a:solidFill>
                <a:latin typeface="Times New Roman" pitchFamily="18" charset="0"/>
                <a:cs typeface="Times New Roman" pitchFamily="18" charset="0"/>
              </a:rPr>
              <a:t>Elmi-Tədqiqat</a:t>
            </a:r>
            <a:r>
              <a:rPr lang="en-US" sz="1600" b="1" i="1" dirty="0">
                <a:solidFill>
                  <a:schemeClr val="tx1"/>
                </a:solidFill>
                <a:latin typeface="Times New Roman" pitchFamily="18" charset="0"/>
                <a:cs typeface="Times New Roman" pitchFamily="18" charset="0"/>
              </a:rPr>
              <a:t> </a:t>
            </a:r>
            <a:r>
              <a:rPr lang="en-US" sz="1600" b="1" i="1" dirty="0" err="1">
                <a:solidFill>
                  <a:schemeClr val="tx1"/>
                </a:solidFill>
                <a:latin typeface="Times New Roman" pitchFamily="18" charset="0"/>
                <a:cs typeface="Times New Roman" pitchFamily="18" charset="0"/>
              </a:rPr>
              <a:t>və</a:t>
            </a:r>
            <a:r>
              <a:rPr lang="en-US" sz="1600" b="1" i="1" dirty="0">
                <a:solidFill>
                  <a:schemeClr val="tx1"/>
                </a:solidFill>
                <a:latin typeface="Times New Roman" pitchFamily="18" charset="0"/>
                <a:cs typeface="Times New Roman" pitchFamily="18" charset="0"/>
              </a:rPr>
              <a:t> </a:t>
            </a:r>
            <a:r>
              <a:rPr lang="en-US" sz="1600" b="1" i="1" dirty="0" err="1">
                <a:solidFill>
                  <a:schemeClr val="tx1"/>
                </a:solidFill>
                <a:latin typeface="Times New Roman" pitchFamily="18" charset="0"/>
                <a:cs typeface="Times New Roman" pitchFamily="18" charset="0"/>
              </a:rPr>
              <a:t>Statistik</a:t>
            </a:r>
            <a:r>
              <a:rPr lang="en-US" sz="1600" b="1" i="1" dirty="0">
                <a:solidFill>
                  <a:schemeClr val="tx1"/>
                </a:solidFill>
                <a:latin typeface="Times New Roman" pitchFamily="18" charset="0"/>
                <a:cs typeface="Times New Roman" pitchFamily="18" charset="0"/>
              </a:rPr>
              <a:t> </a:t>
            </a:r>
            <a:r>
              <a:rPr lang="en-US" sz="1600" b="1" i="1" dirty="0" err="1">
                <a:solidFill>
                  <a:schemeClr val="tx1"/>
                </a:solidFill>
                <a:latin typeface="Times New Roman" pitchFamily="18" charset="0"/>
                <a:cs typeface="Times New Roman" pitchFamily="18" charset="0"/>
              </a:rPr>
              <a:t>İnnovasiyalar</a:t>
            </a:r>
            <a:r>
              <a:rPr lang="en-US" sz="1600" b="1" i="1" dirty="0">
                <a:solidFill>
                  <a:schemeClr val="tx1"/>
                </a:solidFill>
                <a:latin typeface="Times New Roman" pitchFamily="18" charset="0"/>
                <a:cs typeface="Times New Roman" pitchFamily="18" charset="0"/>
              </a:rPr>
              <a:t> </a:t>
            </a:r>
            <a:r>
              <a:rPr lang="en-US" sz="1600" b="1" i="1" dirty="0" err="1">
                <a:solidFill>
                  <a:schemeClr val="tx1"/>
                </a:solidFill>
                <a:latin typeface="Times New Roman" pitchFamily="18" charset="0"/>
                <a:cs typeface="Times New Roman" pitchFamily="18" charset="0"/>
              </a:rPr>
              <a:t>Mərkəzi</a:t>
            </a:r>
            <a:endParaRPr lang="en-US" sz="1600" b="1" i="1" dirty="0">
              <a:solidFill>
                <a:schemeClr val="tx1"/>
              </a:solidFill>
              <a:latin typeface="Times New Roman" pitchFamily="18" charset="0"/>
              <a:cs typeface="Times New Roman" pitchFamily="18" charset="0"/>
            </a:endParaRPr>
          </a:p>
          <a:p>
            <a:pPr algn="ctr"/>
            <a:r>
              <a:rPr lang="en-US" sz="1600" b="1" i="1" dirty="0">
                <a:solidFill>
                  <a:schemeClr val="tx1"/>
                </a:solidFill>
                <a:latin typeface="Times New Roman" pitchFamily="18" charset="0"/>
                <a:cs typeface="Times New Roman" pitchFamily="18" charset="0"/>
              </a:rPr>
              <a:t> </a:t>
            </a:r>
            <a:r>
              <a:rPr lang="en-US" sz="1600" b="1" i="1" dirty="0" err="1">
                <a:solidFill>
                  <a:schemeClr val="tx1"/>
                </a:solidFill>
                <a:latin typeface="Times New Roman" pitchFamily="18" charset="0"/>
                <a:cs typeface="Times New Roman" pitchFamily="18" charset="0"/>
              </a:rPr>
              <a:t>b.ü.f</a:t>
            </a:r>
            <a:r>
              <a:rPr lang="en-US" sz="1600" b="1" i="1" dirty="0">
                <a:solidFill>
                  <a:schemeClr val="tx1"/>
                </a:solidFill>
                <a:latin typeface="Times New Roman" pitchFamily="18" charset="0"/>
                <a:cs typeface="Times New Roman" pitchFamily="18" charset="0"/>
              </a:rPr>
              <a:t>. d., </a:t>
            </a:r>
            <a:r>
              <a:rPr lang="en-US" sz="1600" b="1" i="1" dirty="0" err="1">
                <a:solidFill>
                  <a:schemeClr val="tx1"/>
                </a:solidFill>
                <a:latin typeface="Times New Roman" pitchFamily="18" charset="0"/>
                <a:cs typeface="Times New Roman" pitchFamily="18" charset="0"/>
              </a:rPr>
              <a:t>dosent</a:t>
            </a:r>
            <a:r>
              <a:rPr lang="en-US" sz="1600" b="1" i="1" dirty="0">
                <a:solidFill>
                  <a:schemeClr val="tx1"/>
                </a:solidFill>
                <a:latin typeface="Times New Roman" pitchFamily="18" charset="0"/>
                <a:cs typeface="Times New Roman" pitchFamily="18" charset="0"/>
              </a:rPr>
              <a:t>  </a:t>
            </a:r>
            <a:r>
              <a:rPr lang="en-US" sz="1600" b="1" i="1" dirty="0" err="1">
                <a:solidFill>
                  <a:schemeClr val="tx1"/>
                </a:solidFill>
                <a:latin typeface="Times New Roman" pitchFamily="18" charset="0"/>
                <a:cs typeface="Times New Roman" pitchFamily="18" charset="0"/>
              </a:rPr>
              <a:t>Təmraz</a:t>
            </a:r>
            <a:r>
              <a:rPr lang="en-US" sz="1600" b="1" i="1" dirty="0">
                <a:solidFill>
                  <a:schemeClr val="tx1"/>
                </a:solidFill>
                <a:latin typeface="Times New Roman" pitchFamily="18" charset="0"/>
                <a:cs typeface="Times New Roman" pitchFamily="18" charset="0"/>
              </a:rPr>
              <a:t> </a:t>
            </a:r>
            <a:r>
              <a:rPr lang="en-US" sz="1600" b="1" i="1" dirty="0" err="1" smtClean="0">
                <a:solidFill>
                  <a:schemeClr val="tx1"/>
                </a:solidFill>
                <a:latin typeface="Times New Roman" pitchFamily="18" charset="0"/>
                <a:cs typeface="Times New Roman" pitchFamily="18" charset="0"/>
              </a:rPr>
              <a:t>Təmrazov</a:t>
            </a:r>
            <a:endParaRPr lang="en-US" sz="1600" b="1" i="1" dirty="0" smtClean="0">
              <a:solidFill>
                <a:schemeClr val="tx1"/>
              </a:solidFill>
              <a:latin typeface="Times New Roman" pitchFamily="18" charset="0"/>
              <a:cs typeface="Times New Roman" pitchFamily="18" charset="0"/>
            </a:endParaRPr>
          </a:p>
          <a:p>
            <a:pPr algn="ctr"/>
            <a:r>
              <a:rPr lang="en-US" sz="1600" b="1" i="1" dirty="0">
                <a:solidFill>
                  <a:schemeClr val="tx1"/>
                </a:solidFill>
                <a:latin typeface="Times New Roman" pitchFamily="18" charset="0"/>
                <a:cs typeface="Times New Roman" pitchFamily="18" charset="0"/>
              </a:rPr>
              <a:t>t</a:t>
            </a:r>
            <a:r>
              <a:rPr lang="en-US" sz="1600" b="1" i="1" dirty="0" smtClean="0">
                <a:solidFill>
                  <a:schemeClr val="tx1"/>
                </a:solidFill>
                <a:latin typeface="Times New Roman" pitchFamily="18" charset="0"/>
                <a:cs typeface="Times New Roman" pitchFamily="18" charset="0"/>
              </a:rPr>
              <a:t>amraz.tamrazov@mail.ru</a:t>
            </a:r>
            <a:endParaRPr lang="en-US" sz="1600" b="1" i="1"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2F546A"/>
        </a:solidFill>
        <a:effectLst/>
      </p:bgPr>
    </p:bg>
    <p:spTree>
      <p:nvGrpSpPr>
        <p:cNvPr id="1" name=""/>
        <p:cNvGrpSpPr/>
        <p:nvPr/>
      </p:nvGrpSpPr>
      <p:grpSpPr>
        <a:xfrm>
          <a:off x="0" y="0"/>
          <a:ext cx="0" cy="0"/>
          <a:chOff x="0" y="0"/>
          <a:chExt cx="0" cy="0"/>
        </a:xfrm>
      </p:grpSpPr>
      <p:cxnSp>
        <p:nvCxnSpPr>
          <p:cNvPr id="6" name="Straight Connector 5"/>
          <p:cNvCxnSpPr/>
          <p:nvPr/>
        </p:nvCxnSpPr>
        <p:spPr>
          <a:xfrm flipH="1" flipV="1">
            <a:off x="406400" y="3827463"/>
            <a:ext cx="11142663" cy="12700"/>
          </a:xfrm>
          <a:prstGeom prst="line">
            <a:avLst/>
          </a:prstGeom>
          <a:ln/>
        </p:spPr>
        <p:style>
          <a:lnRef idx="3">
            <a:schemeClr val="accent2"/>
          </a:lnRef>
          <a:fillRef idx="0">
            <a:schemeClr val="accent2"/>
          </a:fillRef>
          <a:effectRef idx="2">
            <a:schemeClr val="accent2"/>
          </a:effectRef>
          <a:fontRef idx="minor">
            <a:schemeClr val="tx1"/>
          </a:fontRef>
        </p:style>
      </p:cxnSp>
      <p:sp>
        <p:nvSpPr>
          <p:cNvPr id="5" name="Rectangle 4"/>
          <p:cNvSpPr/>
          <p:nvPr/>
        </p:nvSpPr>
        <p:spPr>
          <a:xfrm>
            <a:off x="288925" y="266700"/>
            <a:ext cx="11612563" cy="6297613"/>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3076" name="Chart 7"/>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788" y="268288"/>
            <a:ext cx="10960100" cy="3560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3"/>
          <p:cNvSpPr>
            <a:spLocks noChangeArrowheads="1"/>
          </p:cNvSpPr>
          <p:nvPr/>
        </p:nvSpPr>
        <p:spPr bwMode="auto">
          <a:xfrm>
            <a:off x="406400" y="3935413"/>
            <a:ext cx="11142663"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az-Latn-AZ" sz="1400" b="1" i="1" dirty="0">
                <a:solidFill>
                  <a:schemeClr val="bg1"/>
                </a:solidFill>
                <a:latin typeface="Times New Roman" pitchFamily="18" charset="0"/>
                <a:cs typeface="Times New Roman" pitchFamily="18" charset="0"/>
              </a:rPr>
              <a:t>	Ə</a:t>
            </a:r>
            <a:r>
              <a:rPr lang="en-US" sz="1400" b="1" i="1" dirty="0" err="1">
                <a:solidFill>
                  <a:schemeClr val="bg1"/>
                </a:solidFill>
                <a:latin typeface="Times New Roman" pitchFamily="18" charset="0"/>
                <a:cs typeface="Times New Roman" pitchFamily="18" charset="0"/>
              </a:rPr>
              <a:t>rzaq</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sağlam</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qida</a:t>
            </a:r>
            <a:r>
              <a:rPr lang="az-Latn-AZ" sz="1400" b="1" i="1" dirty="0">
                <a:solidFill>
                  <a:schemeClr val="bg1"/>
                </a:solidFill>
                <a:latin typeface="Times New Roman" pitchFamily="18" charset="0"/>
                <a:cs typeface="Times New Roman" pitchFamily="18" charset="0"/>
              </a:rPr>
              <a:t> rasionuna daxil edilən və sağlam qidalanma </a:t>
            </a:r>
            <a:r>
              <a:rPr lang="en-US" sz="1400" b="1" i="1" dirty="0" err="1">
                <a:solidFill>
                  <a:schemeClr val="bg1"/>
                </a:solidFill>
                <a:latin typeface="Times New Roman" pitchFamily="18" charset="0"/>
                <a:cs typeface="Times New Roman" pitchFamily="18" charset="0"/>
              </a:rPr>
              <a:t>kontekstlər</a:t>
            </a:r>
            <a:r>
              <a:rPr lang="az-Latn-AZ" sz="1400" b="1" i="1" dirty="0">
                <a:solidFill>
                  <a:schemeClr val="bg1"/>
                </a:solidFill>
                <a:latin typeface="Times New Roman" pitchFamily="18" charset="0"/>
                <a:cs typeface="Times New Roman" pitchFamily="18" charset="0"/>
              </a:rPr>
              <a:t>in</a:t>
            </a:r>
            <a:r>
              <a:rPr lang="en-US" sz="1400" b="1" i="1" dirty="0" err="1">
                <a:solidFill>
                  <a:schemeClr val="bg1"/>
                </a:solidFill>
                <a:latin typeface="Times New Roman" pitchFamily="18" charset="0"/>
                <a:cs typeface="Times New Roman" pitchFamily="18" charset="0"/>
              </a:rPr>
              <a:t>də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kritik</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bir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göstərici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hesab</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edilən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məhsullarının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istehsalı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istehlakı</a:t>
            </a:r>
            <a:r>
              <a:rPr lang="az-Latn-AZ" sz="1400" b="1" i="1" dirty="0">
                <a:solidFill>
                  <a:schemeClr val="bg1"/>
                </a:solidFill>
                <a:latin typeface="Times New Roman" pitchFamily="18" charset="0"/>
                <a:cs typeface="Times New Roman" pitchFamily="18" charset="0"/>
              </a:rPr>
              <a:t> ölkəmizdə </a:t>
            </a:r>
            <a:r>
              <a:rPr lang="en-US" sz="1400" b="1" i="1" dirty="0" err="1">
                <a:solidFill>
                  <a:schemeClr val="bg1"/>
                </a:solidFill>
                <a:latin typeface="Times New Roman" pitchFamily="18" charset="0"/>
                <a:cs typeface="Times New Roman" pitchFamily="18" charset="0"/>
              </a:rPr>
              <a:t>ildən-ilə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artmaqdadır</a:t>
            </a:r>
            <a:r>
              <a:rPr lang="en-US" sz="1400" b="1" i="1" dirty="0">
                <a:solidFill>
                  <a:schemeClr val="bg1"/>
                </a:solidFill>
                <a:latin typeface="Times New Roman" pitchFamily="18" charset="0"/>
                <a:cs typeface="Times New Roman" pitchFamily="18" charset="0"/>
              </a:rPr>
              <a:t>. </a:t>
            </a:r>
            <a:r>
              <a:rPr lang="az-Latn-AZ" sz="1400" b="1" i="1" dirty="0">
                <a:solidFill>
                  <a:schemeClr val="bg1"/>
                </a:solidFill>
                <a:latin typeface="Times New Roman" pitchFamily="18" charset="0"/>
                <a:cs typeface="Times New Roman" pitchFamily="18" charset="0"/>
              </a:rPr>
              <a:t>Amma dinamikadan göründüyü kimi, belə </a:t>
            </a:r>
            <a:r>
              <a:rPr lang="en-US" sz="1400" b="1" i="1" dirty="0" err="1">
                <a:solidFill>
                  <a:schemeClr val="bg1"/>
                </a:solidFill>
                <a:latin typeface="Times New Roman" pitchFamily="18" charset="0"/>
                <a:cs typeface="Times New Roman" pitchFamily="18" charset="0"/>
              </a:rPr>
              <a:t>artım</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templəri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ölkənin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hazırk</a:t>
            </a:r>
            <a:r>
              <a:rPr lang="az-Latn-AZ" sz="1400" b="1" i="1" dirty="0">
                <a:solidFill>
                  <a:schemeClr val="bg1"/>
                </a:solidFill>
                <a:latin typeface="Times New Roman" pitchFamily="18" charset="0"/>
                <a:cs typeface="Times New Roman" pitchFamily="18" charset="0"/>
              </a:rPr>
              <a:t>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gələcək</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tələbləri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baxımından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yetərli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deyil</a:t>
            </a:r>
            <a:r>
              <a:rPr lang="en-US" sz="1400" b="1" i="1" dirty="0">
                <a:solidFill>
                  <a:schemeClr val="bg1"/>
                </a:solidFill>
                <a:latin typeface="Times New Roman" pitchFamily="18" charset="0"/>
                <a:cs typeface="Times New Roman" pitchFamily="18" charset="0"/>
              </a:rPr>
              <a:t>.</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Ölkənin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ərzaq</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təhlükəsizliyinin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təmin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edilməsi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əhalinin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ərzaq</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təminatının</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gücləndirilməsi</a:t>
            </a:r>
            <a:r>
              <a:rPr lang="az-Latn-AZ" sz="1400" b="1" i="1" dirty="0">
                <a:solidFill>
                  <a:schemeClr val="bg1"/>
                </a:solidFill>
                <a:latin typeface="Times New Roman" pitchFamily="18" charset="0"/>
                <a:cs typeface="Times New Roman" pitchFamily="18" charset="0"/>
              </a:rPr>
              <a:t> istiqamətində </a:t>
            </a:r>
            <a:r>
              <a:rPr lang="en-US" sz="1400" b="1" i="1" dirty="0" err="1">
                <a:solidFill>
                  <a:schemeClr val="bg1"/>
                </a:solidFill>
                <a:latin typeface="Times New Roman" pitchFamily="18" charset="0"/>
                <a:cs typeface="Times New Roman" pitchFamily="18" charset="0"/>
              </a:rPr>
              <a:t>mühüm</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əhəmiyyət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kəsb</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edən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sahələrdən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biri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məhsulları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istehsalı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sektorudur</a:t>
            </a:r>
            <a:r>
              <a:rPr lang="en-US" sz="1400" b="1" i="1" dirty="0">
                <a:solidFill>
                  <a:schemeClr val="bg1"/>
                </a:solidFill>
                <a:latin typeface="Times New Roman" pitchFamily="18" charset="0"/>
                <a:cs typeface="Times New Roman" pitchFamily="18" charset="0"/>
              </a:rPr>
              <a:t>. Bu </a:t>
            </a:r>
            <a:r>
              <a:rPr lang="en-US" sz="1400" b="1" i="1" dirty="0" err="1">
                <a:solidFill>
                  <a:schemeClr val="bg1"/>
                </a:solidFill>
                <a:latin typeface="Times New Roman" pitchFamily="18" charset="0"/>
                <a:cs typeface="Times New Roman" pitchFamily="18" charset="0"/>
              </a:rPr>
              <a:t>sektorun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inkişafı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həm</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də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müasir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dövrdə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ölkədə</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qeyri-neft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sektorunun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inkişaf</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etdirilməsi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ölkənin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idxal</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ərzaq</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məhsullarından</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asılılığının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azaldılmasının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təmin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edilməsi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baxımından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xüsusi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əhəmiyyət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kəsb</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edir</a:t>
            </a:r>
            <a:r>
              <a:rPr lang="az-Latn-AZ" sz="1400" b="1" i="1" dirty="0">
                <a:solidFill>
                  <a:schemeClr val="bg1"/>
                </a:solidFill>
                <a:latin typeface="Times New Roman" pitchFamily="18" charset="0"/>
                <a:cs typeface="Times New Roman" pitchFamily="18" charset="0"/>
              </a:rPr>
              <a:t>.</a:t>
            </a:r>
          </a:p>
          <a:p>
            <a:pPr algn="just"/>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Hər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bir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ölkədə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məhsulları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bazarının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durumu</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əhalinin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ərzaq</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təminatı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sağlam</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qidalanma</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habelə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ölkənin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ərzaq</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təhlükəsizliyinin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təmin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edilməsi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baxımından</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xüsusi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əhəmiyyətli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bir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məsələ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hesab</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olunur</a:t>
            </a:r>
            <a:r>
              <a:rPr lang="en-US" sz="1400" b="1" i="1" dirty="0">
                <a:solidFill>
                  <a:schemeClr val="bg1"/>
                </a:solidFill>
                <a:latin typeface="Times New Roman" pitchFamily="18" charset="0"/>
                <a:cs typeface="Times New Roman" pitchFamily="18" charset="0"/>
              </a:rPr>
              <a:t>.  Bu </a:t>
            </a:r>
            <a:r>
              <a:rPr lang="en-US" sz="1400" b="1" i="1" dirty="0" err="1">
                <a:solidFill>
                  <a:schemeClr val="bg1"/>
                </a:solidFill>
                <a:latin typeface="Times New Roman" pitchFamily="18" charset="0"/>
                <a:cs typeface="Times New Roman" pitchFamily="18" charset="0"/>
              </a:rPr>
              <a:t>bax</a:t>
            </a:r>
            <a:r>
              <a:rPr lang="az-Latn-AZ" sz="1400" b="1" i="1" dirty="0">
                <a:solidFill>
                  <a:schemeClr val="bg1"/>
                </a:solidFill>
                <a:latin typeface="Times New Roman" pitchFamily="18" charset="0"/>
                <a:cs typeface="Times New Roman" pitchFamily="18" charset="0"/>
              </a:rPr>
              <a:t>ı</a:t>
            </a:r>
            <a:r>
              <a:rPr lang="en-US" sz="1400" b="1" i="1" dirty="0" err="1">
                <a:solidFill>
                  <a:schemeClr val="bg1"/>
                </a:solidFill>
                <a:latin typeface="Times New Roman" pitchFamily="18" charset="0"/>
                <a:cs typeface="Times New Roman" pitchFamily="18" charset="0"/>
              </a:rPr>
              <a:t>mdan</a:t>
            </a:r>
            <a:r>
              <a:rPr lang="az-Latn-AZ" sz="1400" b="1" i="1" dirty="0">
                <a:solidFill>
                  <a:schemeClr val="bg1"/>
                </a:solidFill>
                <a:latin typeface="Times New Roman" pitchFamily="18" charset="0"/>
                <a:cs typeface="Times New Roman" pitchFamily="18" charset="0"/>
              </a:rPr>
              <a:t>,</a:t>
            </a:r>
            <a:r>
              <a:rPr lang="en-US" sz="1400" b="1" i="1" dirty="0">
                <a:solidFill>
                  <a:schemeClr val="bg1"/>
                </a:solidFill>
                <a:latin typeface="Times New Roman" pitchFamily="18" charset="0"/>
                <a:cs typeface="Times New Roman" pitchFamily="18" charset="0"/>
              </a:rPr>
              <a:t> </a:t>
            </a:r>
            <a:r>
              <a:rPr lang="az-Latn-AZ" sz="1400" b="1" i="1" dirty="0">
                <a:solidFill>
                  <a:schemeClr val="bg1"/>
                </a:solidFill>
                <a:latin typeface="Times New Roman" pitchFamily="18" charset="0"/>
                <a:cs typeface="Times New Roman" pitchFamily="18" charset="0"/>
              </a:rPr>
              <a:t>ölkədə ət istehsalını öyrənilməsi üçün ilk növbədə kəsilmiş çəkidə ət normasını araşdırmışıq. Belə ki, ölkənin ayrı-ayrı regionlarında, o cümlədən respublika üzrə ümumi miqdarı müəyyənləşdirilmişdir. Qeyd edilən diaqramdan göründüyü kimi, 2000-2016-cı illəri əhatə etmişdir. Ümumi dinamikaya nəzər saldıqda qeyd etmək olar ki, dinamika artan sırada qurulmuşdur və 2000-ci illə müqayisədə 2 dəfə artdığı müşahidə edilir. Bölgələrə gəldikdə isə Aran iqtisadi zonası daha çox ət istehsalına nail olmuşdur. Bu da onunla əlaqədardır ki, heyvandarlığın inkişafı üçün lazımi və əlverişli şəraitin olmasıdır.</a:t>
            </a:r>
            <a:endParaRPr lang="ru-RU" sz="1400" b="1" i="1" dirty="0">
              <a:solidFill>
                <a:schemeClr val="bg1"/>
              </a:solidFill>
              <a:latin typeface="Times New Roman" pitchFamily="18" charset="0"/>
              <a:cs typeface="Times New Roman"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978253728"/>
              </p:ext>
            </p:extLst>
          </p:nvPr>
        </p:nvGraphicFramePr>
        <p:xfrm>
          <a:off x="1284269" y="266396"/>
          <a:ext cx="9965933" cy="251497"/>
        </p:xfrm>
        <a:graphic>
          <a:graphicData uri="http://schemas.openxmlformats.org/drawingml/2006/table">
            <a:tbl>
              <a:tblPr>
                <a:tableStyleId>{08FB837D-C827-4EFA-A057-4D05807E0F7C}</a:tableStyleId>
              </a:tblPr>
              <a:tblGrid>
                <a:gridCol w="9965933"/>
              </a:tblGrid>
              <a:tr h="177381">
                <a:tc>
                  <a:txBody>
                    <a:bodyPr/>
                    <a:lstStyle/>
                    <a:p>
                      <a:pPr algn="ctr" fontAlgn="b"/>
                      <a:r>
                        <a:rPr lang="az-Latn-AZ" sz="1600" b="1" i="1" u="none" strike="noStrike" dirty="0" smtClean="0">
                          <a:effectLst/>
                          <a:latin typeface="Times New Roman" pitchFamily="18" charset="0"/>
                          <a:cs typeface="Times New Roman" pitchFamily="18" charset="0"/>
                        </a:rPr>
                        <a:t>Ət</a:t>
                      </a:r>
                      <a:r>
                        <a:rPr lang="az-Latn-AZ" sz="1600" b="1" i="1" u="none" strike="noStrike" baseline="0" dirty="0" smtClean="0">
                          <a:effectLst/>
                          <a:latin typeface="Times New Roman" pitchFamily="18" charset="0"/>
                          <a:cs typeface="Times New Roman" pitchFamily="18" charset="0"/>
                        </a:rPr>
                        <a:t> </a:t>
                      </a:r>
                      <a:r>
                        <a:rPr lang="en-US" sz="1600" b="1" i="1" u="none" strike="noStrike" dirty="0" err="1" smtClean="0">
                          <a:effectLst/>
                          <a:latin typeface="Times New Roman" pitchFamily="18" charset="0"/>
                          <a:cs typeface="Times New Roman" pitchFamily="18" charset="0"/>
                        </a:rPr>
                        <a:t>istehsalı</a:t>
                      </a:r>
                      <a:r>
                        <a:rPr lang="en-US" sz="1600" b="1" i="1" u="none" strike="noStrike" dirty="0">
                          <a:effectLst/>
                          <a:latin typeface="Times New Roman" pitchFamily="18" charset="0"/>
                          <a:cs typeface="Times New Roman" pitchFamily="18" charset="0"/>
                        </a:rPr>
                        <a:t>, </a:t>
                      </a:r>
                      <a:r>
                        <a:rPr lang="en-US" sz="1600" b="1" i="1" u="none" strike="noStrike" dirty="0" err="1">
                          <a:effectLst/>
                          <a:latin typeface="Times New Roman" pitchFamily="18" charset="0"/>
                          <a:cs typeface="Times New Roman" pitchFamily="18" charset="0"/>
                        </a:rPr>
                        <a:t>kəsilmiş</a:t>
                      </a:r>
                      <a:r>
                        <a:rPr lang="en-US" sz="1600" b="1" i="1" u="none" strike="noStrike" dirty="0">
                          <a:effectLst/>
                          <a:latin typeface="Times New Roman" pitchFamily="18" charset="0"/>
                          <a:cs typeface="Times New Roman" pitchFamily="18" charset="0"/>
                        </a:rPr>
                        <a:t> </a:t>
                      </a:r>
                      <a:r>
                        <a:rPr lang="en-US" sz="1600" b="1" i="1" u="none" strike="noStrike" dirty="0" err="1">
                          <a:effectLst/>
                          <a:latin typeface="Times New Roman" pitchFamily="18" charset="0"/>
                          <a:cs typeface="Times New Roman" pitchFamily="18" charset="0"/>
                        </a:rPr>
                        <a:t>çəkidə</a:t>
                      </a:r>
                      <a:r>
                        <a:rPr lang="en-US" sz="1600" b="1" i="1" u="none" strike="noStrike" dirty="0">
                          <a:effectLst/>
                          <a:latin typeface="Times New Roman" pitchFamily="18" charset="0"/>
                          <a:cs typeface="Times New Roman" pitchFamily="18" charset="0"/>
                        </a:rPr>
                        <a:t>, ton</a:t>
                      </a:r>
                      <a:endParaRPr lang="en-US" sz="1600" b="1" i="1" u="none" strike="noStrike" dirty="0">
                        <a:solidFill>
                          <a:schemeClr val="bg1"/>
                        </a:solidFill>
                        <a:effectLst/>
                        <a:latin typeface="Times New Roman" pitchFamily="18" charset="0"/>
                        <a:cs typeface="Times New Roman" pitchFamily="18" charset="0"/>
                      </a:endParaRPr>
                    </a:p>
                  </a:txBody>
                  <a:tcPr marL="7657" marR="7657" marT="7657" marB="0" anchor="b"/>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2F546A"/>
        </a:solidFill>
        <a:effectLst/>
      </p:bgPr>
    </p:bg>
    <p:spTree>
      <p:nvGrpSpPr>
        <p:cNvPr id="1" name=""/>
        <p:cNvGrpSpPr/>
        <p:nvPr/>
      </p:nvGrpSpPr>
      <p:grpSpPr>
        <a:xfrm>
          <a:off x="0" y="0"/>
          <a:ext cx="0" cy="0"/>
          <a:chOff x="0" y="0"/>
          <a:chExt cx="0" cy="0"/>
        </a:xfrm>
      </p:grpSpPr>
      <p:sp>
        <p:nvSpPr>
          <p:cNvPr id="4" name="Rectangle 3"/>
          <p:cNvSpPr/>
          <p:nvPr/>
        </p:nvSpPr>
        <p:spPr>
          <a:xfrm>
            <a:off x="471488" y="3343275"/>
            <a:ext cx="11141075" cy="3293209"/>
          </a:xfrm>
          <a:prstGeom prst="rect">
            <a:avLst/>
          </a:prstGeom>
        </p:spPr>
        <p:txBody>
          <a:bodyPr>
            <a:spAutoFit/>
          </a:bodyPr>
          <a:lstStyle/>
          <a:p>
            <a:pPr algn="just" fontAlgn="auto">
              <a:spcBef>
                <a:spcPts val="0"/>
              </a:spcBef>
              <a:spcAft>
                <a:spcPts val="0"/>
              </a:spcAft>
              <a:defRPr/>
            </a:pPr>
            <a:r>
              <a:rPr lang="en-US" sz="1600" dirty="0">
                <a:solidFill>
                  <a:schemeClr val="bg1"/>
                </a:solidFill>
                <a:latin typeface="ArialMT"/>
                <a:cs typeface="+mn-cs"/>
              </a:rPr>
              <a:t>	</a:t>
            </a:r>
            <a:endParaRPr lang="az-Latn-AZ" sz="1600" dirty="0">
              <a:solidFill>
                <a:schemeClr val="bg1"/>
              </a:solidFill>
              <a:latin typeface="ArialMT"/>
              <a:cs typeface="+mn-cs"/>
            </a:endParaRPr>
          </a:p>
          <a:p>
            <a:pPr algn="just" fontAlgn="auto">
              <a:lnSpc>
                <a:spcPct val="150000"/>
              </a:lnSpc>
              <a:spcBef>
                <a:spcPts val="0"/>
              </a:spcBef>
              <a:spcAft>
                <a:spcPts val="0"/>
              </a:spcAft>
              <a:defRPr/>
            </a:pPr>
            <a:r>
              <a:rPr lang="az-Latn-AZ" sz="1600" dirty="0">
                <a:solidFill>
                  <a:schemeClr val="bg1"/>
                </a:solidFill>
                <a:latin typeface="ArialMT"/>
                <a:cs typeface="+mn-cs"/>
              </a:rPr>
              <a:t>	</a:t>
            </a:r>
            <a:r>
              <a:rPr lang="en-US" sz="1400" b="1" i="1" dirty="0" err="1">
                <a:solidFill>
                  <a:schemeClr val="bg1"/>
                </a:solidFill>
                <a:latin typeface="Times New Roman" pitchFamily="18" charset="0"/>
                <a:cs typeface="Times New Roman" pitchFamily="18" charset="0"/>
              </a:rPr>
              <a:t>Bildiyimiz</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kimi</a:t>
            </a:r>
            <a:r>
              <a:rPr lang="az-Latn-AZ" sz="1400" b="1" i="1" dirty="0">
                <a:solidFill>
                  <a:schemeClr val="bg1"/>
                </a:solidFill>
                <a:latin typeface="Times New Roman" pitchFamily="18" charset="0"/>
                <a:cs typeface="Times New Roman" pitchFamily="18" charset="0"/>
              </a:rPr>
              <a: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hər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bir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ölkədə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məhsulları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bazarının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durumu</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əhalinin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ərzaq</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təminatı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sağlam</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qidalanma</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habelə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ölkənin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ərzaq</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təhlükəsizliyinin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təmin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edilməsi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baxımından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xüsusi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əhəmiyyətli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bir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məsələ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hesab</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olunur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Hər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bir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insanın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sağlam</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yaşaması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üçün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onun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yetərli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miqdarda</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karbohidrat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yağ</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protein </a:t>
            </a:r>
            <a:r>
              <a:rPr lang="en-US" sz="1400" b="1" i="1" dirty="0" err="1">
                <a:solidFill>
                  <a:schemeClr val="bg1"/>
                </a:solidFill>
                <a:latin typeface="Times New Roman" pitchFamily="18" charset="0"/>
                <a:cs typeface="Times New Roman" pitchFamily="18" charset="0"/>
              </a:rPr>
              <a:t>qəbul</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etməsi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önəmlidir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Beynəlxalq</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araşdırmalara</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görə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insanın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sağlam</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qidalanması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üçün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hər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kəs</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bədən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çəkisinin</a:t>
            </a:r>
            <a:r>
              <a:rPr lang="en-US" sz="1400" b="1" i="1" dirty="0">
                <a:solidFill>
                  <a:schemeClr val="bg1"/>
                </a:solidFill>
                <a:latin typeface="Times New Roman" pitchFamily="18" charset="0"/>
                <a:cs typeface="Times New Roman" pitchFamily="18" charset="0"/>
              </a:rPr>
              <a:t> </a:t>
            </a:r>
            <a:r>
              <a:rPr lang="en-US" sz="1400" b="1" i="1" dirty="0">
                <a:solidFill>
                  <a:srgbClr val="FFFF00"/>
                </a:solidFill>
                <a:latin typeface="Times New Roman" pitchFamily="18" charset="0"/>
                <a:cs typeface="Times New Roman" pitchFamily="18" charset="0"/>
              </a:rPr>
              <a:t>1 k</a:t>
            </a:r>
            <a:r>
              <a:rPr lang="az-Latn-AZ" sz="1400" b="1" i="1" dirty="0">
                <a:solidFill>
                  <a:srgbClr val="FFFF00"/>
                </a:solidFill>
                <a:latin typeface="Times New Roman" pitchFamily="18" charset="0"/>
                <a:cs typeface="Times New Roman" pitchFamily="18" charset="0"/>
              </a:rPr>
              <a:t>q</a:t>
            </a:r>
            <a:r>
              <a:rPr lang="en-US" sz="1400" b="1" i="1" dirty="0">
                <a:solidFill>
                  <a:srgbClr val="FFFF00"/>
                </a:solidFill>
                <a:latin typeface="Times New Roman" pitchFamily="18" charset="0"/>
                <a:cs typeface="Times New Roman" pitchFamily="18" charset="0"/>
              </a:rPr>
              <a:t>-</a:t>
            </a:r>
            <a:r>
              <a:rPr lang="az-Latn-AZ" sz="1400" b="1" i="1" dirty="0">
                <a:solidFill>
                  <a:srgbClr val="FFFF00"/>
                </a:solidFill>
                <a:latin typeface="Times New Roman" pitchFamily="18" charset="0"/>
                <a:cs typeface="Times New Roman" pitchFamily="18" charset="0"/>
              </a:rPr>
              <a:t>ı</a:t>
            </a:r>
            <a:r>
              <a:rPr lang="en-US" sz="1400" b="1" i="1" dirty="0">
                <a:solidFill>
                  <a:srgbClr val="FFFF00"/>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üçün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təqribən</a:t>
            </a:r>
            <a:r>
              <a:rPr lang="en-US" sz="1400" b="1" i="1" dirty="0">
                <a:solidFill>
                  <a:schemeClr val="bg1"/>
                </a:solidFill>
                <a:latin typeface="Times New Roman" pitchFamily="18" charset="0"/>
                <a:cs typeface="Times New Roman" pitchFamily="18" charset="0"/>
              </a:rPr>
              <a:t> </a:t>
            </a:r>
            <a:r>
              <a:rPr lang="en-US" sz="1400" b="1" i="1" dirty="0">
                <a:solidFill>
                  <a:srgbClr val="FFFF00"/>
                </a:solidFill>
                <a:latin typeface="Times New Roman" pitchFamily="18" charset="0"/>
                <a:cs typeface="Times New Roman" pitchFamily="18" charset="0"/>
              </a:rPr>
              <a:t>0.8-1.4 </a:t>
            </a:r>
            <a:r>
              <a:rPr lang="en-US" sz="1400" b="1" i="1" dirty="0" err="1">
                <a:solidFill>
                  <a:srgbClr val="FFFF00"/>
                </a:solidFill>
                <a:latin typeface="Times New Roman" pitchFamily="18" charset="0"/>
                <a:cs typeface="Times New Roman" pitchFamily="18" charset="0"/>
              </a:rPr>
              <a:t>qram</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arası</a:t>
            </a:r>
            <a:r>
              <a:rPr lang="en-US" sz="1400" b="1" i="1" dirty="0">
                <a:solidFill>
                  <a:schemeClr val="bg1"/>
                </a:solidFill>
                <a:latin typeface="Times New Roman" pitchFamily="18" charset="0"/>
                <a:cs typeface="Times New Roman" pitchFamily="18" charset="0"/>
              </a:rPr>
              <a:t> protein </a:t>
            </a:r>
            <a:r>
              <a:rPr lang="en-US" sz="1400" b="1" i="1" dirty="0" err="1">
                <a:solidFill>
                  <a:schemeClr val="bg1"/>
                </a:solidFill>
                <a:latin typeface="Times New Roman" pitchFamily="18" charset="0"/>
                <a:cs typeface="Times New Roman" pitchFamily="18" charset="0"/>
              </a:rPr>
              <a:t>istehlak</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etməlidir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Bunlar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müxtəlif</a:t>
            </a:r>
            <a:r>
              <a:rPr lang="en-US" sz="1400" b="1" i="1" dirty="0">
                <a:solidFill>
                  <a:schemeClr val="bg1"/>
                </a:solidFill>
                <a:latin typeface="Times New Roman" pitchFamily="18" charset="0"/>
                <a:cs typeface="Times New Roman" pitchFamily="18" charset="0"/>
              </a:rPr>
              <a:t> </a:t>
            </a:r>
            <a:r>
              <a:rPr lang="ru-RU" sz="1400" b="1" i="1" dirty="0">
                <a:solidFill>
                  <a:schemeClr val="bg1"/>
                </a:solidFill>
                <a:latin typeface="Times New Roman" pitchFamily="18" charset="0"/>
                <a:cs typeface="Times New Roman" pitchFamily="18" charset="0"/>
              </a:rPr>
              <a:t>4</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mənbələrdən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əldə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olunsa</a:t>
            </a:r>
            <a:r>
              <a:rPr lang="en-US" sz="1400" b="1" i="1" dirty="0">
                <a:solidFill>
                  <a:schemeClr val="bg1"/>
                </a:solidFill>
                <a:latin typeface="Times New Roman" pitchFamily="18" charset="0"/>
                <a:cs typeface="Times New Roman" pitchFamily="18" charset="0"/>
              </a:rPr>
              <a:t> da, </a:t>
            </a:r>
            <a:r>
              <a:rPr lang="en-US" sz="1400" b="1" i="1" dirty="0" err="1">
                <a:solidFill>
                  <a:schemeClr val="bg1"/>
                </a:solidFill>
                <a:latin typeface="Times New Roman" pitchFamily="18" charset="0"/>
                <a:cs typeface="Times New Roman" pitchFamily="18" charset="0"/>
              </a:rPr>
              <a:t>insan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üçün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zəruri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olan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proteinin</a:t>
            </a:r>
            <a:r>
              <a:rPr lang="en-US" sz="1400" b="1" i="1" dirty="0">
                <a:solidFill>
                  <a:schemeClr val="bg1"/>
                </a:solidFill>
                <a:latin typeface="Times New Roman" pitchFamily="18" charset="0"/>
                <a:cs typeface="Times New Roman" pitchFamily="18" charset="0"/>
              </a:rPr>
              <a:t> </a:t>
            </a:r>
            <a:r>
              <a:rPr lang="en-US" sz="1400" b="1" i="1" dirty="0">
                <a:solidFill>
                  <a:srgbClr val="FFFF00"/>
                </a:solidFill>
                <a:latin typeface="Times New Roman" pitchFamily="18" charset="0"/>
                <a:cs typeface="Times New Roman" pitchFamily="18" charset="0"/>
              </a:rPr>
              <a:t>42%-</a:t>
            </a:r>
            <a:r>
              <a:rPr lang="en-US" sz="1400" b="1" i="1" dirty="0" err="1">
                <a:solidFill>
                  <a:schemeClr val="bg1"/>
                </a:solidFill>
                <a:latin typeface="Times New Roman" pitchFamily="18" charset="0"/>
                <a:cs typeface="Times New Roman" pitchFamily="18" charset="0"/>
              </a:rPr>
              <a:t>nin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heyvan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mənşəli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məhsullardan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əldə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olunması</a:t>
            </a:r>
            <a:r>
              <a:rPr lang="en-US" sz="1400" b="1" i="1" dirty="0">
                <a:solidFill>
                  <a:schemeClr val="bg1"/>
                </a:solidFill>
                <a:latin typeface="Times New Roman" pitchFamily="18" charset="0"/>
                <a:cs typeface="Times New Roman" pitchFamily="18" charset="0"/>
              </a:rPr>
              <a:t> </a:t>
            </a:r>
            <a:r>
              <a:rPr lang="en-US" sz="1400" b="1" i="1" dirty="0" err="1" smtClean="0">
                <a:solidFill>
                  <a:schemeClr val="bg1"/>
                </a:solidFill>
                <a:latin typeface="Times New Roman" pitchFamily="18" charset="0"/>
                <a:cs typeface="Times New Roman" pitchFamily="18" charset="0"/>
              </a:rPr>
              <a:t>vacibdir</a:t>
            </a:r>
            <a:r>
              <a:rPr lang="en-US" sz="1400" b="1" i="1" dirty="0" smtClean="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Heyvan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mənşəli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proteinin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mühüm</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mənbəyi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məhsulları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hesab</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olunur</a:t>
            </a:r>
            <a:r>
              <a:rPr lang="en-US" sz="1400" b="1" i="1" dirty="0">
                <a:solidFill>
                  <a:schemeClr val="bg1"/>
                </a:solidFill>
                <a:latin typeface="Times New Roman" pitchFamily="18" charset="0"/>
                <a:cs typeface="Times New Roman" pitchFamily="18" charset="0"/>
              </a:rPr>
              <a:t>.</a:t>
            </a:r>
            <a:r>
              <a:rPr lang="az-Latn-AZ" sz="1400" b="1" i="1" dirty="0">
                <a:solidFill>
                  <a:schemeClr val="bg1"/>
                </a:solidFill>
                <a:latin typeface="Times New Roman" pitchFamily="18" charset="0"/>
                <a:cs typeface="Times New Roman" pitchFamily="18" charset="0"/>
              </a:rPr>
              <a:t> </a:t>
            </a:r>
            <a:r>
              <a:rPr lang="az-Latn-AZ" sz="1400" b="1" i="1" dirty="0" err="1">
                <a:solidFill>
                  <a:schemeClr val="bg1"/>
                </a:solidFill>
                <a:latin typeface="Times New Roman" pitchFamily="18" charset="0"/>
                <a:cs typeface="Times New Roman" pitchFamily="18" charset="0"/>
              </a:rPr>
              <a:t>Belə ki, dinamikada ət və ət məhsullarının adambaşına istehlakı müxtəlif illərə görə hesablanmışdır. </a:t>
            </a:r>
            <a:r>
              <a:rPr lang="az-Latn-AZ" sz="1400" b="1" i="1" dirty="0">
                <a:solidFill>
                  <a:schemeClr val="bg1"/>
                </a:solidFill>
                <a:latin typeface="Times New Roman" pitchFamily="18" charset="0"/>
                <a:cs typeface="Times New Roman" pitchFamily="18" charset="0"/>
              </a:rPr>
              <a:t>Dinamikadan göründüyü kimi, 2010-cu ildə bir nəfərə düşən illik ət norması 32 kq </a:t>
            </a:r>
            <a:r>
              <a:rPr lang="az-Latn-AZ" sz="1400" b="1" i="1" dirty="0" smtClean="0">
                <a:solidFill>
                  <a:schemeClr val="bg1"/>
                </a:solidFill>
                <a:latin typeface="Times New Roman" pitchFamily="18" charset="0"/>
                <a:cs typeface="Times New Roman" pitchFamily="18" charset="0"/>
              </a:rPr>
              <a:t>olmuş</a:t>
            </a:r>
            <a:r>
              <a:rPr lang="en-US" sz="1400" b="1" i="1" dirty="0" err="1" smtClean="0">
                <a:solidFill>
                  <a:schemeClr val="bg1"/>
                </a:solidFill>
                <a:latin typeface="Times New Roman" pitchFamily="18" charset="0"/>
                <a:cs typeface="Times New Roman" pitchFamily="18" charset="0"/>
              </a:rPr>
              <a:t>dur</a:t>
            </a:r>
            <a:r>
              <a:rPr lang="az-Latn-AZ" sz="1400" b="1" i="1" dirty="0" smtClean="0">
                <a:solidFill>
                  <a:schemeClr val="bg1"/>
                </a:solidFill>
                <a:latin typeface="Times New Roman" pitchFamily="18" charset="0"/>
                <a:cs typeface="Times New Roman" pitchFamily="18" charset="0"/>
              </a:rPr>
              <a:t>sa</a:t>
            </a:r>
            <a:r>
              <a:rPr lang="az-Latn-AZ" sz="1400" b="1" i="1" dirty="0">
                <a:solidFill>
                  <a:schemeClr val="bg1"/>
                </a:solidFill>
                <a:latin typeface="Times New Roman" pitchFamily="18" charset="0"/>
                <a:cs typeface="Times New Roman" pitchFamily="18" charset="0"/>
              </a:rPr>
              <a:t>, 2013-cü ildə bu göstərici artaraq təqribən 34 kq-a yaxınlaşmışdır. </a:t>
            </a:r>
            <a:r>
              <a:rPr lang="az-Latn-AZ" sz="1400" b="1" i="1" dirty="0" err="1">
                <a:solidFill>
                  <a:schemeClr val="bg1"/>
                </a:solidFill>
                <a:latin typeface="Times New Roman" pitchFamily="18" charset="0"/>
                <a:cs typeface="Times New Roman" pitchFamily="18" charset="0"/>
              </a:rPr>
              <a:t>Bu da  bir neçə il ərzində 5%-ə qədər artımın olduğunu göstərir. </a:t>
            </a:r>
            <a:r>
              <a:rPr lang="az-Latn-AZ" sz="1400" b="1" i="1" dirty="0">
                <a:solidFill>
                  <a:schemeClr val="bg1"/>
                </a:solidFill>
                <a:latin typeface="Times New Roman" pitchFamily="18" charset="0"/>
                <a:cs typeface="Times New Roman" pitchFamily="18" charset="0"/>
              </a:rPr>
              <a:t>Sonra yenidən azalaraq, 2016-cı ildə 33,5 </a:t>
            </a:r>
            <a:r>
              <a:rPr lang="az-Latn-AZ" sz="1400" b="1" i="1" dirty="0" err="1">
                <a:solidFill>
                  <a:schemeClr val="bg1"/>
                </a:solidFill>
                <a:latin typeface="Times New Roman" pitchFamily="18" charset="0"/>
                <a:cs typeface="Times New Roman" pitchFamily="18" charset="0"/>
              </a:rPr>
              <a:t>kq</a:t>
            </a:r>
            <a:r>
              <a:rPr lang="az-Latn-AZ" sz="1400" b="1" i="1" dirty="0">
                <a:solidFill>
                  <a:schemeClr val="bg1"/>
                </a:solidFill>
                <a:latin typeface="Times New Roman" pitchFamily="18" charset="0"/>
                <a:cs typeface="Times New Roman" pitchFamily="18" charset="0"/>
              </a:rPr>
              <a:t> </a:t>
            </a:r>
            <a:r>
              <a:rPr lang="az-Latn-AZ" sz="1400" b="1" i="1" dirty="0" err="1">
                <a:solidFill>
                  <a:schemeClr val="bg1"/>
                </a:solidFill>
                <a:latin typeface="Times New Roman" pitchFamily="18" charset="0"/>
                <a:cs typeface="Times New Roman" pitchFamily="18" charset="0"/>
              </a:rPr>
              <a:t>civarında</a:t>
            </a:r>
            <a:r>
              <a:rPr lang="az-Latn-AZ" sz="1400" b="1" i="1" dirty="0">
                <a:solidFill>
                  <a:schemeClr val="bg1"/>
                </a:solidFill>
                <a:latin typeface="Times New Roman" pitchFamily="18" charset="0"/>
                <a:cs typeface="Times New Roman" pitchFamily="18" charset="0"/>
              </a:rPr>
              <a:t> </a:t>
            </a:r>
            <a:r>
              <a:rPr lang="az-Latn-AZ" sz="1400" b="1" i="1" dirty="0" err="1">
                <a:solidFill>
                  <a:schemeClr val="bg1"/>
                </a:solidFill>
                <a:latin typeface="Times New Roman" pitchFamily="18" charset="0"/>
                <a:cs typeface="Times New Roman" pitchFamily="18" charset="0"/>
              </a:rPr>
              <a:t>müəyyənləşdirilmişdir</a:t>
            </a:r>
            <a:r>
              <a:rPr lang="az-Latn-AZ" sz="1400" b="1" i="1" dirty="0">
                <a:solidFill>
                  <a:schemeClr val="bg1"/>
                </a:solidFill>
                <a:latin typeface="Times New Roman" pitchFamily="18" charset="0"/>
                <a:cs typeface="Times New Roman" pitchFamily="18" charset="0"/>
              </a:rPr>
              <a:t>. Bunu gündəlik normaya </a:t>
            </a:r>
            <a:r>
              <a:rPr lang="az-Latn-AZ" sz="1400" b="1" i="1" dirty="0" err="1">
                <a:solidFill>
                  <a:schemeClr val="bg1"/>
                </a:solidFill>
                <a:latin typeface="Times New Roman" pitchFamily="18" charset="0"/>
                <a:cs typeface="Times New Roman" pitchFamily="18" charset="0"/>
              </a:rPr>
              <a:t>uyğunlaşdırsaq</a:t>
            </a:r>
            <a:r>
              <a:rPr lang="az-Latn-AZ" sz="1400" b="1" i="1" dirty="0">
                <a:solidFill>
                  <a:schemeClr val="bg1"/>
                </a:solidFill>
                <a:latin typeface="Times New Roman" pitchFamily="18" charset="0"/>
                <a:cs typeface="Times New Roman" pitchFamily="18" charset="0"/>
              </a:rPr>
              <a:t>, onda 80-90 </a:t>
            </a:r>
            <a:r>
              <a:rPr lang="az-Latn-AZ" sz="1400" b="1" i="1" dirty="0" err="1">
                <a:solidFill>
                  <a:schemeClr val="bg1"/>
                </a:solidFill>
                <a:latin typeface="Times New Roman" pitchFamily="18" charset="0"/>
                <a:cs typeface="Times New Roman" pitchFamily="18" charset="0"/>
              </a:rPr>
              <a:t>qr</a:t>
            </a:r>
            <a:r>
              <a:rPr lang="az-Latn-AZ" sz="1400" b="1" i="1" dirty="0">
                <a:solidFill>
                  <a:schemeClr val="bg1"/>
                </a:solidFill>
                <a:latin typeface="Times New Roman" pitchFamily="18" charset="0"/>
                <a:cs typeface="Times New Roman" pitchFamily="18" charset="0"/>
              </a:rPr>
              <a:t>. olduğunu müşahidə edirik.</a:t>
            </a:r>
          </a:p>
        </p:txBody>
      </p:sp>
      <p:cxnSp>
        <p:nvCxnSpPr>
          <p:cNvPr id="49" name="Straight Connector 48"/>
          <p:cNvCxnSpPr/>
          <p:nvPr/>
        </p:nvCxnSpPr>
        <p:spPr>
          <a:xfrm flipH="1" flipV="1">
            <a:off x="471488" y="3513138"/>
            <a:ext cx="11141075" cy="12700"/>
          </a:xfrm>
          <a:prstGeom prst="line">
            <a:avLst/>
          </a:prstGeom>
          <a:ln w="171450">
            <a:solidFill>
              <a:srgbClr val="DE5B42"/>
            </a:solidFill>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288925" y="266700"/>
            <a:ext cx="11612563" cy="6297613"/>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aphicFrame>
        <p:nvGraphicFramePr>
          <p:cNvPr id="2" name="Chart 28"/>
          <p:cNvGraphicFramePr>
            <a:graphicFrameLocks/>
          </p:cNvGraphicFramePr>
          <p:nvPr>
            <p:extLst>
              <p:ext uri="{D42A27DB-BD31-4B8C-83A1-F6EECF244321}">
                <p14:modId xmlns:p14="http://schemas.microsoft.com/office/powerpoint/2010/main" val="3728370235"/>
              </p:ext>
            </p:extLst>
          </p:nvPr>
        </p:nvGraphicFramePr>
        <p:xfrm>
          <a:off x="859676" y="295276"/>
          <a:ext cx="10158413" cy="3167062"/>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2F546A"/>
        </a:solidFill>
        <a:effectLst/>
      </p:bgPr>
    </p:bg>
    <p:spTree>
      <p:nvGrpSpPr>
        <p:cNvPr id="1" name=""/>
        <p:cNvGrpSpPr/>
        <p:nvPr/>
      </p:nvGrpSpPr>
      <p:grpSpPr>
        <a:xfrm>
          <a:off x="0" y="0"/>
          <a:ext cx="0" cy="0"/>
          <a:chOff x="0" y="0"/>
          <a:chExt cx="0" cy="0"/>
        </a:xfrm>
      </p:grpSpPr>
      <p:sp>
        <p:nvSpPr>
          <p:cNvPr id="4" name="Rectangle 3"/>
          <p:cNvSpPr/>
          <p:nvPr/>
        </p:nvSpPr>
        <p:spPr>
          <a:xfrm>
            <a:off x="288925" y="3414713"/>
            <a:ext cx="11509375" cy="585787"/>
          </a:xfrm>
          <a:prstGeom prst="rect">
            <a:avLst/>
          </a:prstGeom>
        </p:spPr>
        <p:txBody>
          <a:bodyPr>
            <a:spAutoFit/>
          </a:bodyPr>
          <a:lstStyle/>
          <a:p>
            <a:pPr algn="just" fontAlgn="auto">
              <a:spcBef>
                <a:spcPts val="0"/>
              </a:spcBef>
              <a:spcAft>
                <a:spcPts val="0"/>
              </a:spcAft>
              <a:defRPr/>
            </a:pPr>
            <a:r>
              <a:rPr lang="en-US" sz="1600" dirty="0">
                <a:solidFill>
                  <a:schemeClr val="bg1"/>
                </a:solidFill>
                <a:latin typeface="ArialMT"/>
                <a:cs typeface="+mn-cs"/>
              </a:rPr>
              <a:t>	</a:t>
            </a:r>
            <a:endParaRPr lang="az-Latn-AZ" sz="1600" dirty="0">
              <a:solidFill>
                <a:schemeClr val="bg1"/>
              </a:solidFill>
              <a:latin typeface="ArialMT"/>
              <a:cs typeface="+mn-cs"/>
            </a:endParaRPr>
          </a:p>
          <a:p>
            <a:pPr algn="just" fontAlgn="auto">
              <a:spcBef>
                <a:spcPts val="0"/>
              </a:spcBef>
              <a:spcAft>
                <a:spcPts val="0"/>
              </a:spcAft>
              <a:defRPr/>
            </a:pPr>
            <a:r>
              <a:rPr lang="az-Latn-AZ" sz="1600" dirty="0">
                <a:solidFill>
                  <a:schemeClr val="bg1"/>
                </a:solidFill>
                <a:latin typeface="ArialMT"/>
                <a:cs typeface="+mn-cs"/>
              </a:rPr>
              <a:t>	</a:t>
            </a:r>
            <a:endParaRPr lang="az-Latn-AZ" sz="1600" dirty="0">
              <a:solidFill>
                <a:schemeClr val="bg1"/>
              </a:solidFill>
              <a:latin typeface="+mj-lt"/>
              <a:ea typeface="Calibri" panose="020F0502020204030204" pitchFamily="34" charset="0"/>
              <a:cs typeface="+mn-cs"/>
            </a:endParaRPr>
          </a:p>
        </p:txBody>
      </p:sp>
      <p:cxnSp>
        <p:nvCxnSpPr>
          <p:cNvPr id="49" name="Straight Connector 48"/>
          <p:cNvCxnSpPr/>
          <p:nvPr/>
        </p:nvCxnSpPr>
        <p:spPr>
          <a:xfrm flipH="1" flipV="1">
            <a:off x="381000" y="3962400"/>
            <a:ext cx="11141075" cy="12700"/>
          </a:xfrm>
          <a:prstGeom prst="line">
            <a:avLst/>
          </a:prstGeom>
          <a:ln w="171450">
            <a:solidFill>
              <a:srgbClr val="DE5B42"/>
            </a:solidFill>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288925" y="266700"/>
            <a:ext cx="11612563" cy="6297613"/>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aphicFrame>
        <p:nvGraphicFramePr>
          <p:cNvPr id="5125" name="Chart 28"/>
          <p:cNvGraphicFramePr>
            <a:graphicFrameLocks/>
          </p:cNvGraphicFramePr>
          <p:nvPr/>
        </p:nvGraphicFramePr>
        <p:xfrm>
          <a:off x="841375" y="306388"/>
          <a:ext cx="10260013" cy="2862262"/>
        </p:xfrm>
        <a:graphic>
          <a:graphicData uri="http://schemas.openxmlformats.org/presentationml/2006/ole">
            <mc:AlternateContent xmlns:mc="http://schemas.openxmlformats.org/markup-compatibility/2006">
              <mc:Choice xmlns:v="urn:schemas-microsoft-com:vml" Requires="v">
                <p:oleObj spid="_x0000_s5167" r:id="rId3" imgW="10260457" imgH="2865368" progId="Excel.Chart.8">
                  <p:embed/>
                </p:oleObj>
              </mc:Choice>
              <mc:Fallback>
                <p:oleObj r:id="rId3" imgW="10260457" imgH="2865368" progId="Excel.Chart.8">
                  <p:embed/>
                  <p:pic>
                    <p:nvPicPr>
                      <p:cNvPr id="0" name="Chart 28"/>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1375" y="306388"/>
                        <a:ext cx="10260013"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2" name="Chart 38"/>
          <p:cNvGraphicFramePr>
            <a:graphicFrameLocks/>
          </p:cNvGraphicFramePr>
          <p:nvPr>
            <p:extLst>
              <p:ext uri="{D42A27DB-BD31-4B8C-83A1-F6EECF244321}">
                <p14:modId xmlns:p14="http://schemas.microsoft.com/office/powerpoint/2010/main" val="1187060739"/>
              </p:ext>
            </p:extLst>
          </p:nvPr>
        </p:nvGraphicFramePr>
        <p:xfrm>
          <a:off x="469900" y="299413"/>
          <a:ext cx="11052175" cy="3695700"/>
        </p:xfrm>
        <a:graphic>
          <a:graphicData uri="http://schemas.openxmlformats.org/drawingml/2006/chart">
            <c:chart xmlns:c="http://schemas.openxmlformats.org/drawingml/2006/chart" xmlns:r="http://schemas.openxmlformats.org/officeDocument/2006/relationships" r:id="rId5"/>
          </a:graphicData>
        </a:graphic>
      </p:graphicFrame>
      <p:sp>
        <p:nvSpPr>
          <p:cNvPr id="5127" name="Rectangle 1"/>
          <p:cNvSpPr>
            <a:spLocks noChangeArrowheads="1"/>
          </p:cNvSpPr>
          <p:nvPr/>
        </p:nvSpPr>
        <p:spPr bwMode="auto">
          <a:xfrm>
            <a:off x="288925" y="3546475"/>
            <a:ext cx="11323638"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endParaRPr lang="az-Latn-AZ" sz="1400" b="1" i="1" dirty="0">
              <a:solidFill>
                <a:schemeClr val="bg1"/>
              </a:solidFill>
              <a:latin typeface="Times New Roman" pitchFamily="18" charset="0"/>
              <a:cs typeface="Times New Roman" pitchFamily="18" charset="0"/>
            </a:endParaRPr>
          </a:p>
          <a:p>
            <a:pPr algn="just"/>
            <a:r>
              <a:rPr lang="az-Latn-AZ" sz="1400" b="1" i="1" dirty="0">
                <a:solidFill>
                  <a:schemeClr val="bg1"/>
                </a:solidFill>
                <a:latin typeface="Times New Roman" pitchFamily="18" charset="0"/>
                <a:cs typeface="Times New Roman" pitchFamily="18" charset="0"/>
              </a:rPr>
              <a:t>	</a:t>
            </a:r>
          </a:p>
          <a:p>
            <a:pPr algn="just"/>
            <a:endParaRPr lang="az-Latn-AZ" sz="1400" b="1" i="1" dirty="0">
              <a:solidFill>
                <a:schemeClr val="bg1"/>
              </a:solidFill>
              <a:latin typeface="Times New Roman" pitchFamily="18" charset="0"/>
              <a:cs typeface="Times New Roman" pitchFamily="18" charset="0"/>
            </a:endParaRPr>
          </a:p>
          <a:p>
            <a:pPr algn="just"/>
            <a:r>
              <a:rPr lang="az-Latn-AZ" sz="1400" b="1" i="1" dirty="0">
                <a:solidFill>
                  <a:schemeClr val="bg1"/>
                </a:solidFill>
                <a:latin typeface="Times New Roman" pitchFamily="18" charset="0"/>
                <a:cs typeface="Times New Roman" pitchFamily="18" charset="0"/>
              </a:rPr>
              <a:t>	</a:t>
            </a:r>
            <a:r>
              <a:rPr lang="az-Latn-AZ" sz="1400" b="1" i="1" dirty="0">
                <a:solidFill>
                  <a:schemeClr val="bg1"/>
                </a:solidFill>
                <a:latin typeface="+mn-lt"/>
                <a:cs typeface="+mn-cs"/>
              </a:rPr>
              <a:t> </a:t>
            </a:r>
            <a:r>
              <a:rPr lang="az-Latn-AZ" sz="1400" b="1" i="1" dirty="0">
                <a:solidFill>
                  <a:schemeClr val="bg1"/>
                </a:solidFill>
                <a:latin typeface="Times New Roman" pitchFamily="18" charset="0"/>
                <a:cs typeface="Times New Roman" pitchFamily="18" charset="0"/>
              </a:rPr>
              <a:t>Dinamikaya uyğun olaraq, </a:t>
            </a:r>
            <a:r>
              <a:rPr lang="en-US" sz="1400" b="1" i="1" dirty="0">
                <a:solidFill>
                  <a:schemeClr val="bg1"/>
                </a:solidFill>
                <a:latin typeface="Times New Roman" pitchFamily="18" charset="0"/>
                <a:cs typeface="Times New Roman" pitchFamily="18" charset="0"/>
              </a:rPr>
              <a:t>2011-</a:t>
            </a:r>
            <a:r>
              <a:rPr lang="az-Latn-AZ" sz="1400" b="1" i="1" dirty="0">
                <a:solidFill>
                  <a:schemeClr val="bg1"/>
                </a:solidFill>
                <a:latin typeface="Times New Roman" pitchFamily="18" charset="0"/>
                <a:cs typeface="Times New Roman" pitchFamily="18" charset="0"/>
              </a:rPr>
              <a:t> </a:t>
            </a:r>
            <a:r>
              <a:rPr lang="en-US" sz="1400" b="1" i="1" dirty="0">
                <a:solidFill>
                  <a:schemeClr val="bg1"/>
                </a:solidFill>
                <a:latin typeface="Times New Roman" pitchFamily="18" charset="0"/>
                <a:cs typeface="Times New Roman" pitchFamily="18" charset="0"/>
              </a:rPr>
              <a:t>2015-cı </a:t>
            </a:r>
            <a:r>
              <a:rPr lang="en-US" sz="1400" b="1" i="1" dirty="0" err="1">
                <a:solidFill>
                  <a:schemeClr val="bg1"/>
                </a:solidFill>
                <a:latin typeface="Times New Roman" pitchFamily="18" charset="0"/>
                <a:cs typeface="Times New Roman" pitchFamily="18" charset="0"/>
              </a:rPr>
              <a:t>illər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dövründə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ölkəmizə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məhsullarının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illik</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idxal</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həcmi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ildən-ilə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azaldığı</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halda</a:t>
            </a:r>
            <a:r>
              <a:rPr lang="en-US" sz="1400" b="1" i="1" dirty="0">
                <a:solidFill>
                  <a:schemeClr val="bg1"/>
                </a:solidFill>
                <a:latin typeface="Times New Roman" pitchFamily="18" charset="0"/>
                <a:cs typeface="Times New Roman" pitchFamily="18" charset="0"/>
              </a:rPr>
              <a:t>, 2016-cı </a:t>
            </a:r>
            <a:r>
              <a:rPr lang="en-US" sz="1400" b="1" i="1" dirty="0" err="1">
                <a:solidFill>
                  <a:schemeClr val="bg1"/>
                </a:solidFill>
                <a:latin typeface="Times New Roman" pitchFamily="18" charset="0"/>
                <a:cs typeface="Times New Roman" pitchFamily="18" charset="0"/>
              </a:rPr>
              <a:t>ildə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kəskin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artım</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baş</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verib</a:t>
            </a:r>
            <a:r>
              <a:rPr lang="az-Latn-AZ" sz="1400" b="1" i="1" dirty="0">
                <a:solidFill>
                  <a:schemeClr val="bg1"/>
                </a:solidFill>
                <a:latin typeface="Times New Roman" pitchFamily="18" charset="0"/>
                <a:cs typeface="Times New Roman" pitchFamily="18" charset="0"/>
              </a:rPr>
              <a:t>.  Ölkəmizə ət və ət məhsullarının idxalının miqdarı 2011-ci ildəki 38.7 min tondan 2015-ci ildə 17,6 min tonadək düşmüşdüsə (2.2 dəfə azalma), 2016-cı ildə isə 2011-ci il səviyyəsini də ötərək 41.7 min ton səviyyəsinə yüksəlib, yəni 2015-ci illə müqayisədə 2.4 dəfə artıb. Statistik məlumatlara əsasən 2016-cı ildə ölkəyə idxal olunan ət və ət məhsullarının 60.5%-i quş əti və onun məhsulları, 22.1%-i mal əti və onun məhsulları, 14.9%-i donuz əti və məhsulları, qalan 2.4%-i isə qoyun və keçi əti və bunların məhsulları olmuşdur. 2016-cı ildə ümumi ət və ət məhsulları üzrə Azərbaycanın idxaldan asılılıq səviyyəsi 12.1% olub ki, bu da əvvəlki illə (5.6%) müqayisədə 2 dəfədən çox artım deməkdir. İdxaldan ən yüksək asılılıq səviyyəsi donuz əti və onun məhsulları üzrə qeydə alınıb: 93.0%. </a:t>
            </a:r>
            <a:r>
              <a:rPr lang="en-US" sz="1400" b="1" i="1" dirty="0" err="1">
                <a:solidFill>
                  <a:schemeClr val="bg1"/>
                </a:solidFill>
                <a:latin typeface="Times New Roman" pitchFamily="18" charset="0"/>
                <a:cs typeface="Times New Roman" pitchFamily="18" charset="0"/>
              </a:rPr>
              <a:t>Quş</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onun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məhsulları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üzrə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idxaldan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asılılıq</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səviyyəsi</a:t>
            </a:r>
            <a:r>
              <a:rPr lang="en-US" sz="1400" b="1" i="1" dirty="0">
                <a:solidFill>
                  <a:schemeClr val="bg1"/>
                </a:solidFill>
                <a:latin typeface="Times New Roman" pitchFamily="18" charset="0"/>
                <a:cs typeface="Times New Roman" pitchFamily="18" charset="0"/>
              </a:rPr>
              <a:t> 2016-cı </a:t>
            </a:r>
            <a:r>
              <a:rPr lang="en-US" sz="1400" b="1" i="1" dirty="0" err="1">
                <a:solidFill>
                  <a:schemeClr val="bg1"/>
                </a:solidFill>
                <a:latin typeface="Times New Roman" pitchFamily="18" charset="0"/>
                <a:cs typeface="Times New Roman" pitchFamily="18" charset="0"/>
              </a:rPr>
              <a:t>ildə</a:t>
            </a:r>
            <a:r>
              <a:rPr lang="en-US" sz="1400" b="1" i="1" dirty="0">
                <a:solidFill>
                  <a:schemeClr val="bg1"/>
                </a:solidFill>
                <a:latin typeface="Times New Roman" pitchFamily="18" charset="0"/>
                <a:cs typeface="Times New Roman" pitchFamily="18" charset="0"/>
              </a:rPr>
              <a:t> 20.9%</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səviyyəsində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olub</a:t>
            </a:r>
            <a:r>
              <a:rPr lang="en-US" sz="1400" b="1" i="1" dirty="0">
                <a:solidFill>
                  <a:schemeClr val="bg1"/>
                </a:solidFill>
                <a:latin typeface="Times New Roman" pitchFamily="18" charset="0"/>
                <a:cs typeface="Times New Roman" pitchFamily="18" charset="0"/>
              </a:rPr>
              <a:t>. Bu, </a:t>
            </a:r>
            <a:r>
              <a:rPr lang="en-US" sz="1400" b="1" i="1" dirty="0" err="1">
                <a:solidFill>
                  <a:schemeClr val="bg1"/>
                </a:solidFill>
                <a:latin typeface="Times New Roman" pitchFamily="18" charset="0"/>
                <a:cs typeface="Times New Roman" pitchFamily="18" charset="0"/>
              </a:rPr>
              <a:t>təqribən</a:t>
            </a:r>
            <a:r>
              <a:rPr lang="en-US" sz="1400" b="1" i="1" dirty="0">
                <a:solidFill>
                  <a:schemeClr val="bg1"/>
                </a:solidFill>
                <a:latin typeface="Times New Roman" pitchFamily="18" charset="0"/>
                <a:cs typeface="Times New Roman" pitchFamily="18" charset="0"/>
              </a:rPr>
              <a:t> 2011-ci </a:t>
            </a:r>
            <a:r>
              <a:rPr lang="en-US" sz="1400" b="1" i="1" dirty="0" err="1">
                <a:solidFill>
                  <a:schemeClr val="bg1"/>
                </a:solidFill>
                <a:latin typeface="Times New Roman" pitchFamily="18" charset="0"/>
                <a:cs typeface="Times New Roman" pitchFamily="18" charset="0"/>
              </a:rPr>
              <a:t>il</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səviyyəsinə</a:t>
            </a:r>
            <a:r>
              <a:rPr lang="en-US" sz="1400" b="1" i="1" dirty="0">
                <a:solidFill>
                  <a:schemeClr val="bg1"/>
                </a:solidFill>
                <a:latin typeface="Times New Roman" pitchFamily="18" charset="0"/>
                <a:cs typeface="Times New Roman" pitchFamily="18" charset="0"/>
              </a:rPr>
              <a:t> (20.3%) </a:t>
            </a:r>
            <a:r>
              <a:rPr lang="en-US" sz="1400" b="1" i="1" dirty="0" err="1">
                <a:solidFill>
                  <a:schemeClr val="bg1"/>
                </a:solidFill>
                <a:latin typeface="Times New Roman" pitchFamily="18" charset="0"/>
                <a:cs typeface="Times New Roman" pitchFamily="18" charset="0"/>
              </a:rPr>
              <a:t>uyğundur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Halbuki</a:t>
            </a:r>
            <a:r>
              <a:rPr lang="en-US" sz="1400" b="1" i="1" dirty="0">
                <a:solidFill>
                  <a:schemeClr val="bg1"/>
                </a:solidFill>
                <a:latin typeface="Times New Roman" pitchFamily="18" charset="0"/>
                <a:cs typeface="Times New Roman" pitchFamily="18" charset="0"/>
              </a:rPr>
              <a:t>, 2011-ci </a:t>
            </a:r>
            <a:r>
              <a:rPr lang="en-US" sz="1400" b="1" i="1" dirty="0" err="1">
                <a:solidFill>
                  <a:schemeClr val="bg1"/>
                </a:solidFill>
                <a:latin typeface="Times New Roman" pitchFamily="18" charset="0"/>
                <a:cs typeface="Times New Roman" pitchFamily="18" charset="0"/>
              </a:rPr>
              <a:t>ildən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sonrakı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dövrdə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quş</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onun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məhsullarının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idxalından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asılı</a:t>
            </a:r>
            <a:r>
              <a:rPr lang="az-Latn-AZ" sz="1400" b="1" i="1" dirty="0">
                <a:solidFill>
                  <a:schemeClr val="bg1"/>
                </a:solidFill>
                <a:latin typeface="Times New Roman" pitchFamily="18" charset="0"/>
                <a:cs typeface="Times New Roman" pitchFamily="18" charset="0"/>
              </a:rPr>
              <a:t>lı</a:t>
            </a:r>
            <a:r>
              <a:rPr lang="en-US" sz="1400" b="1" i="1" dirty="0">
                <a:solidFill>
                  <a:schemeClr val="bg1"/>
                </a:solidFill>
                <a:latin typeface="Times New Roman" pitchFamily="18" charset="0"/>
                <a:cs typeface="Times New Roman" pitchFamily="18" charset="0"/>
              </a:rPr>
              <a:t>q </a:t>
            </a:r>
            <a:r>
              <a:rPr lang="en-US" sz="1400" b="1" i="1" dirty="0" err="1">
                <a:solidFill>
                  <a:schemeClr val="bg1"/>
                </a:solidFill>
                <a:latin typeface="Times New Roman" pitchFamily="18" charset="0"/>
                <a:cs typeface="Times New Roman" pitchFamily="18" charset="0"/>
              </a:rPr>
              <a:t>səviyyəsi</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tədricən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azalmış</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2015-ci </a:t>
            </a:r>
            <a:r>
              <a:rPr lang="en-US" sz="1400" b="1" i="1" dirty="0" err="1">
                <a:solidFill>
                  <a:schemeClr val="bg1"/>
                </a:solidFill>
                <a:latin typeface="Times New Roman" pitchFamily="18" charset="0"/>
                <a:cs typeface="Times New Roman" pitchFamily="18" charset="0"/>
              </a:rPr>
              <a:t>ildə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cəmi</a:t>
            </a:r>
            <a:r>
              <a:rPr lang="en-US" sz="1400" b="1" i="1" dirty="0">
                <a:solidFill>
                  <a:schemeClr val="bg1"/>
                </a:solidFill>
                <a:latin typeface="Times New Roman" pitchFamily="18" charset="0"/>
                <a:cs typeface="Times New Roman" pitchFamily="18" charset="0"/>
              </a:rPr>
              <a:t> 1.4% </a:t>
            </a:r>
            <a:r>
              <a:rPr lang="en-US" sz="1400" b="1" i="1" dirty="0" err="1">
                <a:solidFill>
                  <a:schemeClr val="bg1"/>
                </a:solidFill>
                <a:latin typeface="Times New Roman" pitchFamily="18" charset="0"/>
                <a:cs typeface="Times New Roman" pitchFamily="18" charset="0"/>
              </a:rPr>
              <a:t>təşkil</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etmişdi</a:t>
            </a:r>
            <a:r>
              <a:rPr lang="en-US" sz="1400" b="1" i="1" dirty="0">
                <a:solidFill>
                  <a:schemeClr val="bg1"/>
                </a:solidFill>
                <a:latin typeface="Times New Roman" pitchFamily="18" charset="0"/>
                <a:cs typeface="Times New Roman" pitchFamily="18" charset="0"/>
              </a:rPr>
              <a:t>.</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Burada</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qeyd</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etmək</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zəruridir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ki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ölkəyə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diri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halda</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idxal</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olunan</a:t>
            </a:r>
            <a:r>
              <a:rPr lang="en-US" sz="1400" b="1" i="1" dirty="0">
                <a:solidFill>
                  <a:schemeClr val="bg1"/>
                </a:solidFill>
                <a:latin typeface="Times New Roman" pitchFamily="18" charset="0"/>
                <a:cs typeface="Times New Roman" pitchFamily="18" charset="0"/>
              </a:rPr>
              <a:t> mal-</a:t>
            </a:r>
            <a:r>
              <a:rPr lang="en-US" sz="1400" b="1" i="1" dirty="0" err="1">
                <a:solidFill>
                  <a:schemeClr val="bg1"/>
                </a:solidFill>
                <a:latin typeface="Times New Roman" pitchFamily="18" charset="0"/>
                <a:cs typeface="Times New Roman" pitchFamily="18" charset="0"/>
              </a:rPr>
              <a:t>qaranın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əksər</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hissəsi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məhz</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ətlik</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məqsədinə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yönəldilir</a:t>
            </a:r>
            <a:r>
              <a:rPr lang="en-US" sz="1400" b="1" i="1" dirty="0">
                <a:solidFill>
                  <a:schemeClr val="bg1"/>
                </a:solidFill>
                <a:latin typeface="Times New Roman" pitchFamily="18" charset="0"/>
                <a:cs typeface="Times New Roman" pitchFamily="18" charset="0"/>
              </a:rPr>
              <a:t>.</a:t>
            </a:r>
            <a:endParaRPr lang="ru-RU" sz="1400" b="1" i="1"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2F546A"/>
        </a:solidFill>
        <a:effectLst/>
      </p:bgPr>
    </p:bg>
    <p:spTree>
      <p:nvGrpSpPr>
        <p:cNvPr id="1" name=""/>
        <p:cNvGrpSpPr/>
        <p:nvPr/>
      </p:nvGrpSpPr>
      <p:grpSpPr>
        <a:xfrm>
          <a:off x="0" y="0"/>
          <a:ext cx="0" cy="0"/>
          <a:chOff x="0" y="0"/>
          <a:chExt cx="0" cy="0"/>
        </a:xfrm>
      </p:grpSpPr>
      <p:sp>
        <p:nvSpPr>
          <p:cNvPr id="4" name="Rectangle 3"/>
          <p:cNvSpPr/>
          <p:nvPr/>
        </p:nvSpPr>
        <p:spPr>
          <a:xfrm>
            <a:off x="288925" y="3546475"/>
            <a:ext cx="11509375" cy="584200"/>
          </a:xfrm>
          <a:prstGeom prst="rect">
            <a:avLst/>
          </a:prstGeom>
        </p:spPr>
        <p:txBody>
          <a:bodyPr>
            <a:spAutoFit/>
          </a:bodyPr>
          <a:lstStyle/>
          <a:p>
            <a:pPr algn="just" fontAlgn="auto">
              <a:spcBef>
                <a:spcPts val="0"/>
              </a:spcBef>
              <a:spcAft>
                <a:spcPts val="0"/>
              </a:spcAft>
              <a:defRPr/>
            </a:pPr>
            <a:r>
              <a:rPr lang="en-US" sz="1600" dirty="0">
                <a:solidFill>
                  <a:schemeClr val="bg1"/>
                </a:solidFill>
                <a:latin typeface="ArialMT"/>
                <a:cs typeface="+mn-cs"/>
              </a:rPr>
              <a:t>	</a:t>
            </a:r>
            <a:endParaRPr lang="az-Latn-AZ" sz="1600" dirty="0">
              <a:solidFill>
                <a:schemeClr val="bg1"/>
              </a:solidFill>
              <a:latin typeface="ArialMT"/>
              <a:cs typeface="+mn-cs"/>
            </a:endParaRPr>
          </a:p>
          <a:p>
            <a:pPr algn="just" fontAlgn="auto">
              <a:spcBef>
                <a:spcPts val="0"/>
              </a:spcBef>
              <a:spcAft>
                <a:spcPts val="0"/>
              </a:spcAft>
              <a:defRPr/>
            </a:pPr>
            <a:r>
              <a:rPr lang="az-Latn-AZ" sz="1600" dirty="0">
                <a:solidFill>
                  <a:schemeClr val="bg1"/>
                </a:solidFill>
                <a:latin typeface="ArialMT"/>
                <a:cs typeface="+mn-cs"/>
              </a:rPr>
              <a:t>	</a:t>
            </a:r>
            <a:endParaRPr lang="az-Latn-AZ" sz="1600" dirty="0">
              <a:solidFill>
                <a:schemeClr val="bg1"/>
              </a:solidFill>
              <a:latin typeface="+mj-lt"/>
              <a:ea typeface="Calibri" panose="020F0502020204030204" pitchFamily="34" charset="0"/>
              <a:cs typeface="+mn-cs"/>
            </a:endParaRPr>
          </a:p>
        </p:txBody>
      </p:sp>
      <p:cxnSp>
        <p:nvCxnSpPr>
          <p:cNvPr id="49" name="Straight Connector 48"/>
          <p:cNvCxnSpPr/>
          <p:nvPr/>
        </p:nvCxnSpPr>
        <p:spPr>
          <a:xfrm flipH="1" flipV="1">
            <a:off x="381000" y="4237038"/>
            <a:ext cx="11141075" cy="12700"/>
          </a:xfrm>
          <a:prstGeom prst="line">
            <a:avLst/>
          </a:prstGeom>
          <a:ln w="171450">
            <a:solidFill>
              <a:srgbClr val="DE5B42"/>
            </a:solidFill>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288925" y="266700"/>
            <a:ext cx="11612563" cy="6297613"/>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aphicFrame>
        <p:nvGraphicFramePr>
          <p:cNvPr id="6149" name="Chart 28"/>
          <p:cNvGraphicFramePr>
            <a:graphicFrameLocks/>
          </p:cNvGraphicFramePr>
          <p:nvPr/>
        </p:nvGraphicFramePr>
        <p:xfrm>
          <a:off x="841375" y="1304925"/>
          <a:ext cx="10260013" cy="1863725"/>
        </p:xfrm>
        <a:graphic>
          <a:graphicData uri="http://schemas.openxmlformats.org/presentationml/2006/ole">
            <mc:AlternateContent xmlns:mc="http://schemas.openxmlformats.org/markup-compatibility/2006">
              <mc:Choice xmlns:v="urn:schemas-microsoft-com:vml" Requires="v">
                <p:oleObj spid="_x0000_s6228" r:id="rId3" imgW="10260457" imgH="1865538" progId="Excel.Chart.8">
                  <p:embed/>
                </p:oleObj>
              </mc:Choice>
              <mc:Fallback>
                <p:oleObj r:id="rId3" imgW="10260457" imgH="1865538" progId="Excel.Chart.8">
                  <p:embed/>
                  <p:pic>
                    <p:nvPicPr>
                      <p:cNvPr id="0" name="Chart 28"/>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1375" y="1304925"/>
                        <a:ext cx="10260013" cy="186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6150" name="Chart 38"/>
          <p:cNvGraphicFramePr>
            <a:graphicFrameLocks/>
          </p:cNvGraphicFramePr>
          <p:nvPr/>
        </p:nvGraphicFramePr>
        <p:xfrm>
          <a:off x="374650" y="830263"/>
          <a:ext cx="11153775" cy="3182937"/>
        </p:xfrm>
        <a:graphic>
          <a:graphicData uri="http://schemas.openxmlformats.org/presentationml/2006/ole">
            <mc:AlternateContent xmlns:mc="http://schemas.openxmlformats.org/markup-compatibility/2006">
              <mc:Choice xmlns:v="urn:schemas-microsoft-com:vml" Requires="v">
                <p:oleObj spid="_x0000_s6229" r:id="rId5" imgW="11156647" imgH="3182388" progId="Excel.Chart.8">
                  <p:embed/>
                </p:oleObj>
              </mc:Choice>
              <mc:Fallback>
                <p:oleObj r:id="rId5" imgW="11156647" imgH="3182388" progId="Excel.Chart.8">
                  <p:embed/>
                  <p:pic>
                    <p:nvPicPr>
                      <p:cNvPr id="0" name="Chart 38"/>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4650" y="830263"/>
                        <a:ext cx="11153775" cy="3182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151" name="Rectangle 1"/>
          <p:cNvSpPr>
            <a:spLocks noChangeArrowheads="1"/>
          </p:cNvSpPr>
          <p:nvPr/>
        </p:nvSpPr>
        <p:spPr bwMode="auto">
          <a:xfrm>
            <a:off x="288925" y="3546475"/>
            <a:ext cx="11323638"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endParaRPr lang="az-Latn-AZ" sz="1400" b="1" i="1">
              <a:solidFill>
                <a:schemeClr val="bg1"/>
              </a:solidFill>
              <a:latin typeface="Times New Roman" pitchFamily="18" charset="0"/>
              <a:cs typeface="Times New Roman" pitchFamily="18" charset="0"/>
            </a:endParaRPr>
          </a:p>
          <a:p>
            <a:pPr algn="just"/>
            <a:r>
              <a:rPr lang="az-Latn-AZ" sz="1400" b="1" i="1">
                <a:solidFill>
                  <a:schemeClr val="bg1"/>
                </a:solidFill>
                <a:latin typeface="Times New Roman" pitchFamily="18" charset="0"/>
                <a:cs typeface="Times New Roman" pitchFamily="18" charset="0"/>
              </a:rPr>
              <a:t>	</a:t>
            </a:r>
          </a:p>
          <a:p>
            <a:pPr algn="just"/>
            <a:endParaRPr lang="az-Latn-AZ" sz="1400" b="1" i="1">
              <a:solidFill>
                <a:schemeClr val="bg1"/>
              </a:solidFill>
              <a:latin typeface="Times New Roman" pitchFamily="18" charset="0"/>
              <a:cs typeface="Times New Roman" pitchFamily="18" charset="0"/>
            </a:endParaRPr>
          </a:p>
          <a:p>
            <a:pPr algn="just"/>
            <a:r>
              <a:rPr lang="az-Latn-AZ" sz="1400" b="1" i="1">
                <a:solidFill>
                  <a:schemeClr val="bg1"/>
                </a:solidFill>
                <a:latin typeface="Times New Roman" pitchFamily="18" charset="0"/>
                <a:cs typeface="Times New Roman" pitchFamily="18" charset="0"/>
              </a:rPr>
              <a:t>	</a:t>
            </a:r>
            <a:endParaRPr lang="ru-RU" sz="1400" b="1" i="1">
              <a:solidFill>
                <a:schemeClr val="bg1"/>
              </a:solidFill>
              <a:latin typeface="Times New Roman" pitchFamily="18" charset="0"/>
              <a:cs typeface="Times New Roman" pitchFamily="18" charset="0"/>
            </a:endParaRPr>
          </a:p>
        </p:txBody>
      </p:sp>
      <p:graphicFrame>
        <p:nvGraphicFramePr>
          <p:cNvPr id="2" name="Chart 7"/>
          <p:cNvGraphicFramePr>
            <a:graphicFrameLocks/>
          </p:cNvGraphicFramePr>
          <p:nvPr>
            <p:extLst>
              <p:ext uri="{D42A27DB-BD31-4B8C-83A1-F6EECF244321}">
                <p14:modId xmlns:p14="http://schemas.microsoft.com/office/powerpoint/2010/main" val="213763742"/>
              </p:ext>
            </p:extLst>
          </p:nvPr>
        </p:nvGraphicFramePr>
        <p:xfrm>
          <a:off x="400050" y="696913"/>
          <a:ext cx="11418888" cy="3395662"/>
        </p:xfrm>
        <a:graphic>
          <a:graphicData uri="http://schemas.openxmlformats.org/drawingml/2006/chart">
            <c:chart xmlns:c="http://schemas.openxmlformats.org/drawingml/2006/chart" xmlns:r="http://schemas.openxmlformats.org/officeDocument/2006/relationships" r:id="rId7"/>
          </a:graphicData>
        </a:graphic>
      </p:graphicFrame>
      <p:sp>
        <p:nvSpPr>
          <p:cNvPr id="3" name="Rectangle 2"/>
          <p:cNvSpPr/>
          <p:nvPr/>
        </p:nvSpPr>
        <p:spPr>
          <a:xfrm>
            <a:off x="1443038" y="266700"/>
            <a:ext cx="9331325" cy="3683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spAutoFit/>
          </a:bodyPr>
          <a:lstStyle/>
          <a:p>
            <a:pPr algn="ctr" fontAlgn="auto">
              <a:spcBef>
                <a:spcPts val="0"/>
              </a:spcBef>
              <a:spcAft>
                <a:spcPts val="0"/>
              </a:spcAft>
              <a:defRPr/>
            </a:pPr>
            <a:r>
              <a:rPr lang="en-US" b="1" dirty="0">
                <a:solidFill>
                  <a:schemeClr val="bg1"/>
                </a:solidFill>
              </a:rPr>
              <a:t>2016-cı </a:t>
            </a:r>
            <a:r>
              <a:rPr lang="en-US" b="1" dirty="0" err="1">
                <a:solidFill>
                  <a:schemeClr val="bg1"/>
                </a:solidFill>
                <a:latin typeface="Times New Roman" pitchFamily="18" charset="0"/>
                <a:cs typeface="Times New Roman" pitchFamily="18" charset="0"/>
              </a:rPr>
              <a:t>ildə</a:t>
            </a:r>
            <a:r>
              <a:rPr lang="en-US" b="1" dirty="0">
                <a:solidFill>
                  <a:schemeClr val="bg1"/>
                </a:solidFill>
              </a:rPr>
              <a:t> </a:t>
            </a:r>
            <a:r>
              <a:rPr lang="en-US" b="1" dirty="0" err="1">
                <a:solidFill>
                  <a:schemeClr val="bg1"/>
                </a:solidFill>
              </a:rPr>
              <a:t>ət</a:t>
            </a:r>
            <a:r>
              <a:rPr lang="en-US" b="1" dirty="0">
                <a:solidFill>
                  <a:schemeClr val="bg1"/>
                </a:solidFill>
              </a:rPr>
              <a:t> </a:t>
            </a:r>
            <a:r>
              <a:rPr lang="en-US" b="1" dirty="0" err="1">
                <a:solidFill>
                  <a:schemeClr val="bg1"/>
                </a:solidFill>
              </a:rPr>
              <a:t>və</a:t>
            </a:r>
            <a:r>
              <a:rPr lang="en-US" b="1" dirty="0">
                <a:solidFill>
                  <a:schemeClr val="bg1"/>
                </a:solidFill>
              </a:rPr>
              <a:t> </a:t>
            </a:r>
            <a:r>
              <a:rPr lang="en-US" b="1" dirty="0" err="1">
                <a:solidFill>
                  <a:schemeClr val="bg1"/>
                </a:solidFill>
              </a:rPr>
              <a:t>ət</a:t>
            </a:r>
            <a:r>
              <a:rPr lang="en-US" b="1" dirty="0">
                <a:solidFill>
                  <a:schemeClr val="bg1"/>
                </a:solidFill>
              </a:rPr>
              <a:t> </a:t>
            </a:r>
            <a:r>
              <a:rPr lang="en-US" b="1" dirty="0" err="1">
                <a:solidFill>
                  <a:schemeClr val="bg1"/>
                </a:solidFill>
              </a:rPr>
              <a:t>məhsullarının</a:t>
            </a:r>
            <a:r>
              <a:rPr lang="en-US" b="1" dirty="0">
                <a:solidFill>
                  <a:schemeClr val="bg1"/>
                </a:solidFill>
              </a:rPr>
              <a:t> </a:t>
            </a:r>
            <a:r>
              <a:rPr lang="en-US" b="1" dirty="0" err="1">
                <a:solidFill>
                  <a:schemeClr val="bg1"/>
                </a:solidFill>
              </a:rPr>
              <a:t>idxalından</a:t>
            </a:r>
            <a:r>
              <a:rPr lang="en-US" b="1" dirty="0">
                <a:solidFill>
                  <a:schemeClr val="bg1"/>
                </a:solidFill>
              </a:rPr>
              <a:t> </a:t>
            </a:r>
            <a:r>
              <a:rPr lang="en-US" b="1" dirty="0" err="1">
                <a:solidFill>
                  <a:schemeClr val="bg1"/>
                </a:solidFill>
              </a:rPr>
              <a:t>asılılıq</a:t>
            </a:r>
            <a:r>
              <a:rPr lang="en-US" b="1" dirty="0">
                <a:solidFill>
                  <a:schemeClr val="bg1"/>
                </a:solidFill>
              </a:rPr>
              <a:t> </a:t>
            </a:r>
            <a:r>
              <a:rPr lang="en-US" b="1" dirty="0" err="1">
                <a:solidFill>
                  <a:schemeClr val="bg1"/>
                </a:solidFill>
              </a:rPr>
              <a:t>səviyyəsi</a:t>
            </a:r>
            <a:endParaRPr lang="ru-RU" b="1" dirty="0">
              <a:solidFill>
                <a:schemeClr val="bg1"/>
              </a:solidFill>
            </a:endParaRPr>
          </a:p>
        </p:txBody>
      </p:sp>
      <p:sp>
        <p:nvSpPr>
          <p:cNvPr id="6154" name="Rectangle 4"/>
          <p:cNvSpPr>
            <a:spLocks noChangeArrowheads="1"/>
          </p:cNvSpPr>
          <p:nvPr/>
        </p:nvSpPr>
        <p:spPr bwMode="auto">
          <a:xfrm>
            <a:off x="387350" y="4306888"/>
            <a:ext cx="11410950" cy="203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en-US" sz="1400" dirty="0">
                <a:solidFill>
                  <a:schemeClr val="bg1"/>
                </a:solidFill>
                <a:latin typeface="Times New Roman" pitchFamily="18" charset="0"/>
                <a:cs typeface="Times New Roman" pitchFamily="18" charset="0"/>
              </a:rPr>
              <a:t>	</a:t>
            </a:r>
            <a:r>
              <a:rPr lang="en-US" sz="1400" b="1" i="1" dirty="0" err="1">
                <a:solidFill>
                  <a:schemeClr val="bg1"/>
                </a:solidFill>
                <a:latin typeface="+mn-lt"/>
                <a:cs typeface="Times New Roman" pitchFamily="18" charset="0"/>
              </a:rPr>
              <a:t>Apar</a:t>
            </a:r>
            <a:r>
              <a:rPr lang="az-Latn-AZ" sz="1400" b="1" i="1" dirty="0">
                <a:solidFill>
                  <a:schemeClr val="bg1"/>
                </a:solidFill>
                <a:latin typeface="+mn-lt"/>
                <a:cs typeface="Times New Roman" pitchFamily="18" charset="0"/>
              </a:rPr>
              <a:t>ılan s</a:t>
            </a:r>
            <a:r>
              <a:rPr lang="en-US" sz="1400" b="1" i="1" dirty="0" err="1">
                <a:solidFill>
                  <a:schemeClr val="bg1"/>
                </a:solidFill>
                <a:latin typeface="+mn-lt"/>
                <a:cs typeface="Times New Roman" pitchFamily="18" charset="0"/>
              </a:rPr>
              <a:t>tatistik</a:t>
            </a:r>
            <a:r>
              <a:rPr lang="en-US" sz="1400" b="1" i="1" dirty="0">
                <a:solidFill>
                  <a:schemeClr val="bg1"/>
                </a:solidFill>
                <a:latin typeface="+mn-lt"/>
                <a:cs typeface="Times New Roman" pitchFamily="18" charset="0"/>
              </a:rPr>
              <a:t> </a:t>
            </a:r>
            <a:r>
              <a:rPr lang="az-Latn-AZ" sz="1400" b="1" i="1" dirty="0">
                <a:solidFill>
                  <a:schemeClr val="bg1"/>
                </a:solidFill>
                <a:latin typeface="+mn-lt"/>
                <a:cs typeface="Times New Roman" pitchFamily="18" charset="0"/>
              </a:rPr>
              <a:t>tədqiqatlara </a:t>
            </a:r>
            <a:r>
              <a:rPr lang="en-US" sz="1400" b="1" i="1" dirty="0" err="1">
                <a:solidFill>
                  <a:schemeClr val="bg1"/>
                </a:solidFill>
                <a:latin typeface="+mn-lt"/>
                <a:cs typeface="Times New Roman" pitchFamily="18" charset="0"/>
              </a:rPr>
              <a:t>görə</a:t>
            </a:r>
            <a:r>
              <a:rPr lang="en-US" sz="1400" b="1" i="1" dirty="0">
                <a:solidFill>
                  <a:schemeClr val="bg1"/>
                </a:solidFill>
                <a:latin typeface="+mn-lt"/>
                <a:cs typeface="Times New Roman" pitchFamily="18" charset="0"/>
              </a:rPr>
              <a:t> 2016-cı </a:t>
            </a:r>
            <a:r>
              <a:rPr lang="en-US" sz="1400" b="1" i="1" dirty="0" err="1">
                <a:solidFill>
                  <a:schemeClr val="bg1"/>
                </a:solidFill>
                <a:latin typeface="+mn-lt"/>
                <a:cs typeface="Times New Roman" pitchFamily="18" charset="0"/>
              </a:rPr>
              <a:t>ildə</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ümumi</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ət</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və</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ət</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məhsulları</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üzrə</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Azərbaycanın</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idxaldan</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asılılıq</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səviyyəsi</a:t>
            </a:r>
            <a:r>
              <a:rPr lang="en-US" sz="1400" b="1" i="1" dirty="0">
                <a:solidFill>
                  <a:schemeClr val="bg1"/>
                </a:solidFill>
                <a:latin typeface="+mn-lt"/>
                <a:cs typeface="Times New Roman" pitchFamily="18" charset="0"/>
              </a:rPr>
              <a:t> 12.1% </a:t>
            </a:r>
            <a:r>
              <a:rPr lang="en-US" sz="1400" b="1" i="1" dirty="0" err="1">
                <a:solidFill>
                  <a:schemeClr val="bg1"/>
                </a:solidFill>
                <a:latin typeface="+mn-lt"/>
                <a:cs typeface="Times New Roman" pitchFamily="18" charset="0"/>
              </a:rPr>
              <a:t>olub</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ki</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bu</a:t>
            </a:r>
            <a:r>
              <a:rPr lang="en-US" sz="1400" b="1" i="1" dirty="0">
                <a:solidFill>
                  <a:schemeClr val="bg1"/>
                </a:solidFill>
                <a:latin typeface="+mn-lt"/>
                <a:cs typeface="Times New Roman" pitchFamily="18" charset="0"/>
              </a:rPr>
              <a:t> da </a:t>
            </a:r>
            <a:r>
              <a:rPr lang="en-US" sz="1400" b="1" i="1" dirty="0" err="1">
                <a:solidFill>
                  <a:schemeClr val="bg1"/>
                </a:solidFill>
                <a:latin typeface="+mn-lt"/>
                <a:cs typeface="Times New Roman" pitchFamily="18" charset="0"/>
              </a:rPr>
              <a:t>əvvəlki</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illə</a:t>
            </a:r>
            <a:r>
              <a:rPr lang="en-US" sz="1400" b="1" i="1" dirty="0">
                <a:solidFill>
                  <a:schemeClr val="bg1"/>
                </a:solidFill>
                <a:latin typeface="+mn-lt"/>
                <a:cs typeface="Times New Roman" pitchFamily="18" charset="0"/>
              </a:rPr>
              <a:t> (5.6%) </a:t>
            </a:r>
            <a:r>
              <a:rPr lang="en-US" sz="1400" b="1" i="1" dirty="0" err="1">
                <a:solidFill>
                  <a:schemeClr val="bg1"/>
                </a:solidFill>
                <a:latin typeface="+mn-lt"/>
                <a:cs typeface="Times New Roman" pitchFamily="18" charset="0"/>
              </a:rPr>
              <a:t>müqayisədə</a:t>
            </a:r>
            <a:r>
              <a:rPr lang="en-US" sz="1400" b="1" i="1" dirty="0">
                <a:solidFill>
                  <a:schemeClr val="bg1"/>
                </a:solidFill>
                <a:latin typeface="+mn-lt"/>
                <a:cs typeface="Times New Roman" pitchFamily="18" charset="0"/>
              </a:rPr>
              <a:t> 2 </a:t>
            </a:r>
            <a:r>
              <a:rPr lang="en-US" sz="1400" b="1" i="1" dirty="0" err="1">
                <a:solidFill>
                  <a:schemeClr val="bg1"/>
                </a:solidFill>
                <a:latin typeface="+mn-lt"/>
                <a:cs typeface="Times New Roman" pitchFamily="18" charset="0"/>
              </a:rPr>
              <a:t>dəfədən</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çox</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artım</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deməkdir</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İdxaldan</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ən</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yüksək</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asılılıq</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səviyyəsi</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donuz</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əti</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və</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onun</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məhsulları</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üzrə</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qeydə</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alınıb</a:t>
            </a:r>
            <a:r>
              <a:rPr lang="en-US" sz="1400" b="1" i="1" dirty="0">
                <a:solidFill>
                  <a:schemeClr val="bg1"/>
                </a:solidFill>
                <a:latin typeface="+mn-lt"/>
                <a:cs typeface="Times New Roman" pitchFamily="18" charset="0"/>
              </a:rPr>
              <a:t>: 93.0%. </a:t>
            </a:r>
            <a:r>
              <a:rPr lang="en-US" sz="1400" b="1" i="1" dirty="0" err="1">
                <a:solidFill>
                  <a:schemeClr val="bg1"/>
                </a:solidFill>
                <a:latin typeface="+mn-lt"/>
                <a:cs typeface="Times New Roman" pitchFamily="18" charset="0"/>
              </a:rPr>
              <a:t>Quş</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əti</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və</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onun</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məhsulları</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üzrə</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idxaldan</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asılılıq</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səviyyəsi</a:t>
            </a:r>
            <a:r>
              <a:rPr lang="en-US" sz="1400" b="1" i="1" dirty="0">
                <a:solidFill>
                  <a:schemeClr val="bg1"/>
                </a:solidFill>
                <a:latin typeface="+mn-lt"/>
                <a:cs typeface="Times New Roman" pitchFamily="18" charset="0"/>
              </a:rPr>
              <a:t> 2016-cı </a:t>
            </a:r>
            <a:r>
              <a:rPr lang="en-US" sz="1400" b="1" i="1" dirty="0" err="1">
                <a:solidFill>
                  <a:schemeClr val="bg1"/>
                </a:solidFill>
                <a:latin typeface="+mn-lt"/>
                <a:cs typeface="Times New Roman" pitchFamily="18" charset="0"/>
              </a:rPr>
              <a:t>ildə</a:t>
            </a:r>
            <a:r>
              <a:rPr lang="en-US" sz="1400" b="1" i="1" dirty="0">
                <a:solidFill>
                  <a:schemeClr val="bg1"/>
                </a:solidFill>
                <a:latin typeface="+mn-lt"/>
                <a:cs typeface="Times New Roman" pitchFamily="18" charset="0"/>
              </a:rPr>
              <a:t> 20.9% </a:t>
            </a:r>
            <a:r>
              <a:rPr lang="en-US" sz="1400" b="1" i="1" dirty="0" err="1">
                <a:solidFill>
                  <a:schemeClr val="bg1"/>
                </a:solidFill>
                <a:latin typeface="+mn-lt"/>
                <a:cs typeface="Times New Roman" pitchFamily="18" charset="0"/>
              </a:rPr>
              <a:t>səviyyəsində</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olub</a:t>
            </a:r>
            <a:r>
              <a:rPr lang="en-US" sz="1400" b="1" i="1" dirty="0">
                <a:solidFill>
                  <a:schemeClr val="bg1"/>
                </a:solidFill>
                <a:latin typeface="+mn-lt"/>
                <a:cs typeface="Times New Roman" pitchFamily="18" charset="0"/>
              </a:rPr>
              <a:t>. Bu, </a:t>
            </a:r>
            <a:r>
              <a:rPr lang="en-US" sz="1400" b="1" i="1" dirty="0" err="1">
                <a:solidFill>
                  <a:schemeClr val="bg1"/>
                </a:solidFill>
                <a:latin typeface="+mn-lt"/>
                <a:cs typeface="Times New Roman" pitchFamily="18" charset="0"/>
              </a:rPr>
              <a:t>təqribən</a:t>
            </a:r>
            <a:r>
              <a:rPr lang="en-US" sz="1400" b="1" i="1" dirty="0">
                <a:solidFill>
                  <a:schemeClr val="bg1"/>
                </a:solidFill>
                <a:latin typeface="+mn-lt"/>
                <a:cs typeface="Times New Roman" pitchFamily="18" charset="0"/>
              </a:rPr>
              <a:t> 2011-ci </a:t>
            </a:r>
            <a:r>
              <a:rPr lang="en-US" sz="1400" b="1" i="1" dirty="0" err="1">
                <a:solidFill>
                  <a:schemeClr val="bg1"/>
                </a:solidFill>
                <a:latin typeface="+mn-lt"/>
                <a:cs typeface="Times New Roman" pitchFamily="18" charset="0"/>
              </a:rPr>
              <a:t>il</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səviyyəsinə</a:t>
            </a:r>
            <a:r>
              <a:rPr lang="en-US" sz="1400" b="1" i="1" dirty="0">
                <a:solidFill>
                  <a:schemeClr val="bg1"/>
                </a:solidFill>
                <a:latin typeface="+mn-lt"/>
                <a:cs typeface="Times New Roman" pitchFamily="18" charset="0"/>
              </a:rPr>
              <a:t> (20.3%) </a:t>
            </a:r>
            <a:r>
              <a:rPr lang="en-US" sz="1400" b="1" i="1" dirty="0" err="1">
                <a:solidFill>
                  <a:schemeClr val="bg1"/>
                </a:solidFill>
                <a:latin typeface="+mn-lt"/>
                <a:cs typeface="Times New Roman" pitchFamily="18" charset="0"/>
              </a:rPr>
              <a:t>uyğundur</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Halbuki</a:t>
            </a:r>
            <a:r>
              <a:rPr lang="en-US" sz="1400" b="1" i="1" dirty="0">
                <a:solidFill>
                  <a:schemeClr val="bg1"/>
                </a:solidFill>
                <a:latin typeface="+mn-lt"/>
                <a:cs typeface="Times New Roman" pitchFamily="18" charset="0"/>
              </a:rPr>
              <a:t>, 2011- ci </a:t>
            </a:r>
            <a:r>
              <a:rPr lang="en-US" sz="1400" b="1" i="1" dirty="0" err="1">
                <a:solidFill>
                  <a:schemeClr val="bg1"/>
                </a:solidFill>
                <a:latin typeface="+mn-lt"/>
                <a:cs typeface="Times New Roman" pitchFamily="18" charset="0"/>
              </a:rPr>
              <a:t>ildən</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sonrakı</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dövrdə</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quş</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əti</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və</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onun</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məhsullarının</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idxalından</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asılıq</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səviyyəsi</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tədricən</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azalmış</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və</a:t>
            </a:r>
            <a:r>
              <a:rPr lang="en-US" sz="1400" b="1" i="1" dirty="0">
                <a:solidFill>
                  <a:schemeClr val="bg1"/>
                </a:solidFill>
                <a:latin typeface="+mn-lt"/>
                <a:cs typeface="Times New Roman" pitchFamily="18" charset="0"/>
              </a:rPr>
              <a:t> 2015-ci </a:t>
            </a:r>
            <a:r>
              <a:rPr lang="en-US" sz="1400" b="1" i="1" dirty="0" err="1">
                <a:solidFill>
                  <a:schemeClr val="bg1"/>
                </a:solidFill>
                <a:latin typeface="+mn-lt"/>
                <a:cs typeface="Times New Roman" pitchFamily="18" charset="0"/>
              </a:rPr>
              <a:t>ildə</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cəmi</a:t>
            </a:r>
            <a:r>
              <a:rPr lang="en-US" sz="1400" b="1" i="1" dirty="0">
                <a:solidFill>
                  <a:schemeClr val="bg1"/>
                </a:solidFill>
                <a:latin typeface="+mn-lt"/>
                <a:cs typeface="Times New Roman" pitchFamily="18" charset="0"/>
              </a:rPr>
              <a:t> 1.4% </a:t>
            </a:r>
            <a:r>
              <a:rPr lang="en-US" sz="1400" b="1" i="1" dirty="0" err="1">
                <a:solidFill>
                  <a:schemeClr val="bg1"/>
                </a:solidFill>
                <a:latin typeface="+mn-lt"/>
                <a:cs typeface="Times New Roman" pitchFamily="18" charset="0"/>
              </a:rPr>
              <a:t>təşkil</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etmişdi</a:t>
            </a:r>
            <a:r>
              <a:rPr lang="az-Latn-AZ" sz="1400" b="1" i="1" dirty="0">
                <a:solidFill>
                  <a:schemeClr val="bg1"/>
                </a:solidFill>
                <a:latin typeface="+mn-lt"/>
                <a:cs typeface="Times New Roman" pitchFamily="18" charset="0"/>
              </a:rPr>
              <a:t>r</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Burada</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qeyd</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etmək</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zəruridir</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ki</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ölkəyə</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diri</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halda</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idxal</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olunan</a:t>
            </a:r>
            <a:r>
              <a:rPr lang="en-US" sz="1400" b="1" i="1" dirty="0">
                <a:solidFill>
                  <a:schemeClr val="bg1"/>
                </a:solidFill>
                <a:latin typeface="+mn-lt"/>
                <a:cs typeface="Times New Roman" pitchFamily="18" charset="0"/>
              </a:rPr>
              <a:t> mal-</a:t>
            </a:r>
            <a:r>
              <a:rPr lang="en-US" sz="1400" b="1" i="1" dirty="0" err="1">
                <a:solidFill>
                  <a:schemeClr val="bg1"/>
                </a:solidFill>
                <a:latin typeface="+mn-lt"/>
                <a:cs typeface="Times New Roman" pitchFamily="18" charset="0"/>
              </a:rPr>
              <a:t>qaranın</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əksər</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hissəsi</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məhz</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ətlik</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məqsədinə</a:t>
            </a:r>
            <a:r>
              <a:rPr lang="en-US" sz="1400" b="1" i="1" dirty="0">
                <a:solidFill>
                  <a:schemeClr val="bg1"/>
                </a:solidFill>
                <a:latin typeface="+mn-lt"/>
                <a:cs typeface="Times New Roman" pitchFamily="18" charset="0"/>
              </a:rPr>
              <a:t> </a:t>
            </a:r>
            <a:r>
              <a:rPr lang="en-US" sz="1400" b="1" i="1" dirty="0" err="1">
                <a:solidFill>
                  <a:schemeClr val="bg1"/>
                </a:solidFill>
                <a:latin typeface="+mn-lt"/>
                <a:cs typeface="Times New Roman" pitchFamily="18" charset="0"/>
              </a:rPr>
              <a:t>yönəldilir</a:t>
            </a:r>
            <a:r>
              <a:rPr lang="az-Latn-AZ" sz="1400" b="1" i="1" dirty="0">
                <a:solidFill>
                  <a:schemeClr val="bg1"/>
                </a:solidFill>
                <a:latin typeface="+mn-lt"/>
                <a:cs typeface="Times New Roman" pitchFamily="18" charset="0"/>
              </a:rPr>
              <a:t> .</a:t>
            </a:r>
            <a:endParaRPr lang="en-US" sz="1400" b="1" i="1" dirty="0">
              <a:solidFill>
                <a:schemeClr val="bg1"/>
              </a:solidFill>
              <a:latin typeface="+mn-lt"/>
              <a:cs typeface="Times New Roman" pitchFamily="18" charset="0"/>
            </a:endParaRPr>
          </a:p>
          <a:p>
            <a:pPr algn="just"/>
            <a:r>
              <a:rPr lang="en-US" sz="1400" b="1" i="1" dirty="0" err="1">
                <a:solidFill>
                  <a:schemeClr val="bg1"/>
                </a:solidFill>
                <a:latin typeface="+mn-lt"/>
                <a:cs typeface="Times New Roman" pitchFamily="18" charset="0"/>
              </a:rPr>
              <a:t>Dinamikada</a:t>
            </a:r>
            <a:r>
              <a:rPr lang="az-Latn-AZ" sz="1400" b="1" i="1" dirty="0">
                <a:solidFill>
                  <a:schemeClr val="bg1"/>
                </a:solidFill>
                <a:latin typeface="+mn-lt"/>
                <a:cs typeface="Times New Roman" pitchFamily="18" charset="0"/>
              </a:rPr>
              <a:t>n göründüyü kimi, ət məhsulları arasında idxaldan asılılıq səviyyəsi ən çox donuz əti və ət məhsullarında müşahidə edilir. Demək olar ki, donuz ətinin hamısı ölkəyə kənardan idxal olunur.</a:t>
            </a:r>
          </a:p>
          <a:p>
            <a:pPr algn="just"/>
            <a:r>
              <a:rPr lang="az-Latn-AZ" sz="1400" b="1" i="1" dirty="0">
                <a:solidFill>
                  <a:schemeClr val="bg1"/>
                </a:solidFill>
                <a:latin typeface="+mn-lt"/>
                <a:cs typeface="Times New Roman" pitchFamily="18" charset="0"/>
              </a:rPr>
              <a:t>	Bundan əlavə, digər heyvan əti və ət məhsullarında dinamika çox fərqlidir. Dinamikanın belə olması ölkədə bu sahələrdə ət istehsalı </a:t>
            </a:r>
            <a:r>
              <a:rPr lang="az-Latn-AZ" sz="1400" b="1" i="1" dirty="0" smtClean="0">
                <a:solidFill>
                  <a:schemeClr val="bg1"/>
                </a:solidFill>
                <a:latin typeface="+mn-lt"/>
                <a:cs typeface="Times New Roman" pitchFamily="18" charset="0"/>
              </a:rPr>
              <a:t>artırılm</a:t>
            </a:r>
            <a:r>
              <a:rPr lang="en-US" sz="1400" b="1" i="1" dirty="0" smtClean="0">
                <a:solidFill>
                  <a:schemeClr val="bg1"/>
                </a:solidFill>
                <a:latin typeface="+mn-lt"/>
                <a:cs typeface="Times New Roman" pitchFamily="18" charset="0"/>
              </a:rPr>
              <a:t>as</a:t>
            </a:r>
            <a:r>
              <a:rPr lang="az-Latn-AZ" sz="1400" b="1" i="1" dirty="0" smtClean="0">
                <a:solidFill>
                  <a:schemeClr val="bg1"/>
                </a:solidFill>
                <a:latin typeface="+mn-lt"/>
                <a:cs typeface="Times New Roman" pitchFamily="18" charset="0"/>
              </a:rPr>
              <a:t>ı </a:t>
            </a:r>
            <a:r>
              <a:rPr lang="az-Latn-AZ" sz="1400" b="1" i="1" dirty="0">
                <a:solidFill>
                  <a:schemeClr val="bg1"/>
                </a:solidFill>
                <a:latin typeface="+mn-lt"/>
                <a:cs typeface="Times New Roman" pitchFamily="18" charset="0"/>
              </a:rPr>
              <a:t>və idxaldan asılılıq </a:t>
            </a:r>
            <a:r>
              <a:rPr lang="az-Latn-AZ" sz="1400" b="1" i="1" dirty="0" smtClean="0">
                <a:solidFill>
                  <a:schemeClr val="bg1"/>
                </a:solidFill>
                <a:latin typeface="+mn-lt"/>
                <a:cs typeface="Times New Roman" pitchFamily="18" charset="0"/>
              </a:rPr>
              <a:t>səviyyəsinın azalmasına sübutdur. </a:t>
            </a:r>
            <a:endParaRPr lang="ru-RU" sz="1400" b="1" i="1" dirty="0">
              <a:solidFill>
                <a:schemeClr val="bg1"/>
              </a:solidFill>
              <a:latin typeface="+mn-lt"/>
              <a:cs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2F546A"/>
        </a:solidFill>
        <a:effectLst/>
      </p:bgPr>
    </p:bg>
    <p:spTree>
      <p:nvGrpSpPr>
        <p:cNvPr id="1" name=""/>
        <p:cNvGrpSpPr/>
        <p:nvPr/>
      </p:nvGrpSpPr>
      <p:grpSpPr>
        <a:xfrm>
          <a:off x="0" y="0"/>
          <a:ext cx="0" cy="0"/>
          <a:chOff x="0" y="0"/>
          <a:chExt cx="0" cy="0"/>
        </a:xfrm>
      </p:grpSpPr>
      <p:graphicFrame>
        <p:nvGraphicFramePr>
          <p:cNvPr id="7170" name="Chart 5"/>
          <p:cNvGraphicFramePr>
            <a:graphicFrameLocks/>
          </p:cNvGraphicFramePr>
          <p:nvPr/>
        </p:nvGraphicFramePr>
        <p:xfrm>
          <a:off x="249238" y="322263"/>
          <a:ext cx="5897562" cy="2924175"/>
        </p:xfrm>
        <a:graphic>
          <a:graphicData uri="http://schemas.openxmlformats.org/presentationml/2006/ole">
            <mc:AlternateContent xmlns:mc="http://schemas.openxmlformats.org/markup-compatibility/2006">
              <mc:Choice xmlns:v="urn:schemas-microsoft-com:vml" Requires="v">
                <p:oleObj spid="_x0000_s7260" r:id="rId3" imgW="5895343" imgH="2920237" progId="Excel.Chart.8">
                  <p:embed/>
                </p:oleObj>
              </mc:Choice>
              <mc:Fallback>
                <p:oleObj r:id="rId3" imgW="5895343" imgH="2920237" progId="Excel.Chart.8">
                  <p:embed/>
                  <p:pic>
                    <p:nvPicPr>
                      <p:cNvPr id="0" name="Chart 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238" y="322263"/>
                        <a:ext cx="5897562"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cxnSp>
        <p:nvCxnSpPr>
          <p:cNvPr id="10" name="Straight Connector 9"/>
          <p:cNvCxnSpPr/>
          <p:nvPr/>
        </p:nvCxnSpPr>
        <p:spPr>
          <a:xfrm flipH="1" flipV="1">
            <a:off x="534988" y="3556000"/>
            <a:ext cx="4895850" cy="25400"/>
          </a:xfrm>
          <a:prstGeom prst="line">
            <a:avLst/>
          </a:prstGeom>
          <a:ln/>
        </p:spPr>
        <p:style>
          <a:lnRef idx="3">
            <a:schemeClr val="accent2"/>
          </a:lnRef>
          <a:fillRef idx="0">
            <a:schemeClr val="accent2"/>
          </a:fillRef>
          <a:effectRef idx="2">
            <a:schemeClr val="accent2"/>
          </a:effectRef>
          <a:fontRef idx="minor">
            <a:schemeClr val="tx1"/>
          </a:fontRef>
        </p:style>
      </p:cxnSp>
      <p:cxnSp>
        <p:nvCxnSpPr>
          <p:cNvPr id="22" name="Straight Connector 21"/>
          <p:cNvCxnSpPr/>
          <p:nvPr/>
        </p:nvCxnSpPr>
        <p:spPr>
          <a:xfrm flipH="1" flipV="1">
            <a:off x="6499225" y="3568700"/>
            <a:ext cx="4979988" cy="0"/>
          </a:xfrm>
          <a:prstGeom prst="line">
            <a:avLst/>
          </a:prstGeom>
          <a:ln/>
        </p:spPr>
        <p:style>
          <a:lnRef idx="3">
            <a:schemeClr val="accent2"/>
          </a:lnRef>
          <a:fillRef idx="0">
            <a:schemeClr val="accent2"/>
          </a:fillRef>
          <a:effectRef idx="2">
            <a:schemeClr val="accent2"/>
          </a:effectRef>
          <a:fontRef idx="minor">
            <a:schemeClr val="tx1"/>
          </a:fontRef>
        </p:style>
      </p:cxnSp>
      <p:sp>
        <p:nvSpPr>
          <p:cNvPr id="8" name="Rectangle 7"/>
          <p:cNvSpPr/>
          <p:nvPr/>
        </p:nvSpPr>
        <p:spPr>
          <a:xfrm>
            <a:off x="288925" y="266700"/>
            <a:ext cx="11612563" cy="6297613"/>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aphicFrame>
        <p:nvGraphicFramePr>
          <p:cNvPr id="7174" name="Chart 10"/>
          <p:cNvGraphicFramePr>
            <a:graphicFrameLocks/>
          </p:cNvGraphicFramePr>
          <p:nvPr/>
        </p:nvGraphicFramePr>
        <p:xfrm>
          <a:off x="6196013" y="368300"/>
          <a:ext cx="5467350" cy="2787650"/>
        </p:xfrm>
        <a:graphic>
          <a:graphicData uri="http://schemas.openxmlformats.org/presentationml/2006/ole">
            <mc:AlternateContent xmlns:mc="http://schemas.openxmlformats.org/markup-compatibility/2006">
              <mc:Choice xmlns:v="urn:schemas-microsoft-com:vml" Requires="v">
                <p:oleObj spid="_x0000_s7261" r:id="rId5" imgW="5468586" imgH="2792210" progId="Excel.Chart.8">
                  <p:embed/>
                </p:oleObj>
              </mc:Choice>
              <mc:Fallback>
                <p:oleObj r:id="rId5" imgW="5468586" imgH="2792210" progId="Excel.Chart.8">
                  <p:embed/>
                  <p:pic>
                    <p:nvPicPr>
                      <p:cNvPr id="0" name="Chart 10"/>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96013" y="368300"/>
                        <a:ext cx="5467350" cy="278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7175" name="Chart 11"/>
          <p:cNvGraphicFramePr>
            <a:graphicFrameLocks/>
          </p:cNvGraphicFramePr>
          <p:nvPr/>
        </p:nvGraphicFramePr>
        <p:xfrm>
          <a:off x="484188" y="379413"/>
          <a:ext cx="5251450" cy="2776537"/>
        </p:xfrm>
        <a:graphic>
          <a:graphicData uri="http://schemas.openxmlformats.org/presentationml/2006/ole">
            <mc:AlternateContent xmlns:mc="http://schemas.openxmlformats.org/markup-compatibility/2006">
              <mc:Choice xmlns:v="urn:schemas-microsoft-com:vml" Requires="v">
                <p:oleObj spid="_x0000_s7262" r:id="rId7" imgW="5255207" imgH="2780017" progId="Excel.Chart.8">
                  <p:embed/>
                </p:oleObj>
              </mc:Choice>
              <mc:Fallback>
                <p:oleObj r:id="rId7" imgW="5255207" imgH="2780017" progId="Excel.Chart.8">
                  <p:embed/>
                  <p:pic>
                    <p:nvPicPr>
                      <p:cNvPr id="0" name="Chart 11"/>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4188" y="379413"/>
                        <a:ext cx="5251450" cy="2776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 name="Rectangle 3"/>
          <p:cNvSpPr/>
          <p:nvPr/>
        </p:nvSpPr>
        <p:spPr>
          <a:xfrm>
            <a:off x="6246813" y="3105150"/>
            <a:ext cx="5365750" cy="276225"/>
          </a:xfrm>
          <a:prstGeom prst="rect">
            <a:avLst/>
          </a:prstGeom>
        </p:spPr>
        <p:style>
          <a:lnRef idx="3">
            <a:schemeClr val="lt1"/>
          </a:lnRef>
          <a:fillRef idx="1">
            <a:schemeClr val="dk1"/>
          </a:fillRef>
          <a:effectRef idx="1">
            <a:schemeClr val="dk1"/>
          </a:effectRef>
          <a:fontRef idx="minor">
            <a:schemeClr val="lt1"/>
          </a:fontRef>
        </p:style>
        <p:txBody>
          <a:bodyPr>
            <a:spAutoFit/>
          </a:bodyPr>
          <a:lstStyle/>
          <a:p>
            <a:pPr algn="ctr" fontAlgn="auto">
              <a:spcBef>
                <a:spcPts val="0"/>
              </a:spcBef>
              <a:spcAft>
                <a:spcPts val="0"/>
              </a:spcAft>
              <a:defRPr/>
            </a:pPr>
            <a:r>
              <a:rPr lang="en-US" sz="1200" b="1" i="1" dirty="0" err="1">
                <a:solidFill>
                  <a:schemeClr val="bg1"/>
                </a:solidFill>
                <a:latin typeface="Times New Roman" pitchFamily="18" charset="0"/>
                <a:cs typeface="Times New Roman" pitchFamily="18" charset="0"/>
              </a:rPr>
              <a:t>Dünyanın ayrı-ayrı ölkələrində </a:t>
            </a:r>
            <a:r>
              <a:rPr lang="az-Latn-AZ" sz="1200" b="1" i="1" dirty="0" err="1">
                <a:solidFill>
                  <a:schemeClr val="bg1"/>
                </a:solidFill>
                <a:latin typeface="Times New Roman" pitchFamily="18" charset="0"/>
                <a:cs typeface="Times New Roman" pitchFamily="18" charset="0"/>
              </a:rPr>
              <a:t>adambaşına</a:t>
            </a:r>
            <a:r>
              <a:rPr lang="en-US" sz="1200" b="1" i="1" dirty="0" err="1">
                <a:solidFill>
                  <a:schemeClr val="bg1"/>
                </a:solidFill>
                <a:latin typeface="Times New Roman" pitchFamily="18" charset="0"/>
                <a:cs typeface="Times New Roman" pitchFamily="18" charset="0"/>
              </a:rPr>
              <a:t> </a:t>
            </a:r>
            <a:r>
              <a:rPr lang="en-US" sz="1200" b="1" i="1" dirty="0" err="1">
                <a:solidFill>
                  <a:srgbClr val="FF0000"/>
                </a:solidFill>
                <a:latin typeface="Times New Roman" pitchFamily="18" charset="0"/>
                <a:cs typeface="Times New Roman" pitchFamily="18" charset="0"/>
              </a:rPr>
              <a:t>illik orta </a:t>
            </a:r>
            <a:r>
              <a:rPr lang="en-US" sz="1200" b="1" i="1" dirty="0" err="1">
                <a:solidFill>
                  <a:schemeClr val="bg1"/>
                </a:solidFill>
                <a:latin typeface="Times New Roman" pitchFamily="18" charset="0"/>
                <a:cs typeface="Times New Roman" pitchFamily="18" charset="0"/>
              </a:rPr>
              <a:t>ət istehlakı, </a:t>
            </a:r>
            <a:r>
              <a:rPr lang="az-Latn-AZ" sz="1200" b="1" i="1" dirty="0" err="1">
                <a:solidFill>
                  <a:schemeClr val="bg1"/>
                </a:solidFill>
                <a:latin typeface="Times New Roman" pitchFamily="18" charset="0"/>
                <a:cs typeface="Times New Roman" pitchFamily="18" charset="0"/>
              </a:rPr>
              <a:t>(</a:t>
            </a:r>
            <a:r>
              <a:rPr lang="en-US" sz="1200" b="1" i="1" dirty="0" err="1">
                <a:solidFill>
                  <a:schemeClr val="bg1"/>
                </a:solidFill>
                <a:latin typeface="Times New Roman" pitchFamily="18" charset="0"/>
                <a:cs typeface="Times New Roman" pitchFamily="18" charset="0"/>
              </a:rPr>
              <a:t>kq</a:t>
            </a:r>
            <a:r>
              <a:rPr lang="az-Latn-AZ" sz="1200" b="1" i="1" dirty="0">
                <a:solidFill>
                  <a:schemeClr val="bg1"/>
                </a:solidFill>
                <a:latin typeface="Times New Roman" pitchFamily="18" charset="0"/>
                <a:cs typeface="Times New Roman" pitchFamily="18" charset="0"/>
              </a:rPr>
              <a:t>)</a:t>
            </a:r>
            <a:endParaRPr lang="ru-RU" sz="1200" b="1" i="1" dirty="0">
              <a:solidFill>
                <a:schemeClr val="bg1"/>
              </a:solidFill>
              <a:latin typeface="Times New Roman" pitchFamily="18" charset="0"/>
              <a:cs typeface="Times New Roman" pitchFamily="18" charset="0"/>
            </a:endParaRPr>
          </a:p>
        </p:txBody>
      </p:sp>
      <p:sp>
        <p:nvSpPr>
          <p:cNvPr id="7" name="Rectangle 6"/>
          <p:cNvSpPr/>
          <p:nvPr/>
        </p:nvSpPr>
        <p:spPr>
          <a:xfrm>
            <a:off x="534988" y="3117850"/>
            <a:ext cx="5094287" cy="276225"/>
          </a:xfrm>
          <a:prstGeom prst="rect">
            <a:avLst/>
          </a:prstGeom>
        </p:spPr>
        <p:style>
          <a:lnRef idx="3">
            <a:schemeClr val="lt1"/>
          </a:lnRef>
          <a:fillRef idx="1">
            <a:schemeClr val="dk1"/>
          </a:fillRef>
          <a:effectRef idx="1">
            <a:schemeClr val="dk1"/>
          </a:effectRef>
          <a:fontRef idx="minor">
            <a:schemeClr val="lt1"/>
          </a:fontRef>
        </p:style>
        <p:txBody>
          <a:bodyPr>
            <a:spAutoFit/>
          </a:bodyPr>
          <a:lstStyle/>
          <a:p>
            <a:pPr algn="ctr" fontAlgn="auto">
              <a:spcBef>
                <a:spcPts val="0"/>
              </a:spcBef>
              <a:spcAft>
                <a:spcPts val="0"/>
              </a:spcAft>
              <a:defRPr/>
            </a:pPr>
            <a:r>
              <a:rPr lang="az-Latn-AZ" sz="1200" b="1" i="1" dirty="0" err="1">
                <a:solidFill>
                  <a:schemeClr val="bg1"/>
                </a:solidFill>
                <a:latin typeface="Times New Roman" pitchFamily="18" charset="0"/>
                <a:cs typeface="Times New Roman" pitchFamily="18" charset="0"/>
              </a:rPr>
              <a:t>Ə</a:t>
            </a:r>
            <a:r>
              <a:rPr lang="en-US" sz="1200" b="1" i="1" dirty="0">
                <a:solidFill>
                  <a:schemeClr val="bg1"/>
                </a:solidFill>
                <a:latin typeface="Times New Roman" pitchFamily="18" charset="0"/>
                <a:cs typeface="Times New Roman" pitchFamily="18" charset="0"/>
              </a:rPr>
              <a:t>t </a:t>
            </a:r>
            <a:r>
              <a:rPr lang="en-US" sz="1200" b="1" i="1" dirty="0" err="1">
                <a:solidFill>
                  <a:schemeClr val="bg1"/>
                </a:solidFill>
                <a:latin typeface="Times New Roman" pitchFamily="18" charset="0"/>
                <a:cs typeface="Times New Roman" pitchFamily="18" charset="0"/>
              </a:rPr>
              <a:t>və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məhsullarının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adambaşına istehlakı</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ildə</a:t>
            </a:r>
            <a:r>
              <a:rPr lang="az-Latn-AZ" sz="1200" b="1" i="1" dirty="0">
                <a:solidFill>
                  <a:schemeClr val="bg1"/>
                </a:solidFill>
                <a:latin typeface="Times New Roman" pitchFamily="18" charset="0"/>
                <a:cs typeface="Times New Roman" pitchFamily="18" charset="0"/>
              </a:rPr>
              <a:t> (kq)</a:t>
            </a:r>
            <a:endParaRPr lang="ru-RU" sz="1200" b="1" i="1" dirty="0">
              <a:solidFill>
                <a:schemeClr val="bg1"/>
              </a:solidFill>
              <a:latin typeface="Times New Roman" pitchFamily="18" charset="0"/>
              <a:cs typeface="Times New Roman" pitchFamily="18" charset="0"/>
            </a:endParaRPr>
          </a:p>
        </p:txBody>
      </p:sp>
      <p:sp>
        <p:nvSpPr>
          <p:cNvPr id="7178" name="Rectangle 2"/>
          <p:cNvSpPr>
            <a:spLocks noChangeArrowheads="1"/>
          </p:cNvSpPr>
          <p:nvPr/>
        </p:nvSpPr>
        <p:spPr bwMode="auto">
          <a:xfrm>
            <a:off x="284163" y="3549650"/>
            <a:ext cx="113919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en-US" sz="1200" b="1" dirty="0">
                <a:solidFill>
                  <a:schemeClr val="bg1"/>
                </a:solidFill>
                <a:cs typeface="Times New Roman" pitchFamily="18" charset="0"/>
              </a:rPr>
              <a:t>          </a:t>
            </a:r>
            <a:r>
              <a:rPr lang="az-Latn-AZ" sz="1200" b="1" i="1" dirty="0">
                <a:solidFill>
                  <a:schemeClr val="bg1"/>
                </a:solidFill>
                <a:latin typeface="Times New Roman" pitchFamily="18" charset="0"/>
                <a:cs typeface="Times New Roman" pitchFamily="18" charset="0"/>
              </a:rPr>
              <a:t>Ət və ət məhsullarına görə bir sıra əsas göstəricilərin müəyyənləşdirilməsi bazarın tədqiqini asanlaşdırır. Belə ki, ölkədə adambaşına </a:t>
            </a:r>
            <a:r>
              <a:rPr lang="en-US" sz="1200" b="1" i="1" dirty="0" err="1">
                <a:solidFill>
                  <a:schemeClr val="bg1"/>
                </a:solidFill>
                <a:latin typeface="Times New Roman" pitchFamily="18" charset="0"/>
                <a:cs typeface="Times New Roman" pitchFamily="18" charset="0"/>
              </a:rPr>
              <a:t>hesabı</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ilə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və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məhsulları</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istehlakının</a:t>
            </a:r>
            <a:r>
              <a:rPr lang="az-Latn-AZ" sz="1200" b="1" i="1" dirty="0">
                <a:solidFill>
                  <a:schemeClr val="bg1"/>
                </a:solidFill>
                <a:latin typeface="Times New Roman" pitchFamily="18" charset="0"/>
                <a:cs typeface="Times New Roman" pitchFamily="18" charset="0"/>
              </a:rPr>
              <a:t> səviyyəsi diaqramda əks olunmuşdur və eyni zamanda d</a:t>
            </a:r>
            <a:r>
              <a:rPr lang="en-US" sz="1200" b="1" i="1" dirty="0" err="1">
                <a:solidFill>
                  <a:schemeClr val="bg1"/>
                </a:solidFill>
                <a:latin typeface="Times New Roman" pitchFamily="18" charset="0"/>
                <a:cs typeface="Times New Roman" pitchFamily="18" charset="0"/>
              </a:rPr>
              <a:t>ünya</a:t>
            </a:r>
            <a:r>
              <a:rPr lang="en-US" sz="1200" b="1" i="1" dirty="0">
                <a:solidFill>
                  <a:schemeClr val="bg1"/>
                </a:solidFill>
                <a:latin typeface="Times New Roman" pitchFamily="18" charset="0"/>
                <a:cs typeface="Times New Roman" pitchFamily="18" charset="0"/>
              </a:rPr>
              <a:t> </a:t>
            </a:r>
            <a:r>
              <a:rPr lang="az-Latn-AZ" sz="1200" b="1" i="1" dirty="0">
                <a:solidFill>
                  <a:schemeClr val="bg1"/>
                </a:solidFill>
                <a:latin typeface="Times New Roman" pitchFamily="18" charset="0"/>
                <a:cs typeface="Times New Roman" pitchFamily="18" charset="0"/>
              </a:rPr>
              <a:t>ölkələri üzrə müqayisəsini aparmışıq. Belə ki, dünya </a:t>
            </a:r>
            <a:r>
              <a:rPr lang="en-US" sz="1200" b="1" i="1" dirty="0" err="1">
                <a:solidFill>
                  <a:schemeClr val="bg1"/>
                </a:solidFill>
                <a:latin typeface="Times New Roman" pitchFamily="18" charset="0"/>
                <a:cs typeface="Times New Roman" pitchFamily="18" charset="0"/>
              </a:rPr>
              <a:t>üzrə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orta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hesabla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hər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nəfərə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düşən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illik</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istehlakı</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səviyyəsindən</a:t>
            </a:r>
            <a:r>
              <a:rPr lang="en-US" sz="1200" b="1" i="1" dirty="0">
                <a:solidFill>
                  <a:schemeClr val="bg1"/>
                </a:solidFill>
                <a:latin typeface="Times New Roman" pitchFamily="18" charset="0"/>
                <a:cs typeface="Times New Roman" pitchFamily="18" charset="0"/>
              </a:rPr>
              <a:t> </a:t>
            </a:r>
            <a:r>
              <a:rPr lang="az-Latn-AZ" sz="1200" b="1" i="1" dirty="0">
                <a:solidFill>
                  <a:schemeClr val="bg1"/>
                </a:solidFill>
                <a:latin typeface="Times New Roman" pitchFamily="18" charset="0"/>
                <a:cs typeface="Times New Roman" pitchFamily="18" charset="0"/>
              </a:rPr>
              <a:t>Azərbaycanda </a:t>
            </a:r>
            <a:r>
              <a:rPr lang="en-US" sz="1200" b="1" i="1" dirty="0" err="1">
                <a:solidFill>
                  <a:schemeClr val="bg1"/>
                </a:solidFill>
                <a:latin typeface="Times New Roman" pitchFamily="18" charset="0"/>
                <a:cs typeface="Times New Roman" pitchFamily="18" charset="0"/>
              </a:rPr>
              <a:t>bir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qədər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aşağıdır</a:t>
            </a:r>
            <a:r>
              <a:rPr lang="en-US" sz="1200" b="1" i="1" dirty="0">
                <a:solidFill>
                  <a:schemeClr val="bg1"/>
                </a:solidFill>
                <a:latin typeface="Times New Roman" pitchFamily="18" charset="0"/>
                <a:cs typeface="Times New Roman" pitchFamily="18" charset="0"/>
              </a:rPr>
              <a:t>: </a:t>
            </a:r>
            <a:r>
              <a:rPr lang="az-Latn-AZ" sz="1200" b="1" i="1" dirty="0">
                <a:solidFill>
                  <a:schemeClr val="bg1"/>
                </a:solidFill>
                <a:latin typeface="Times New Roman" pitchFamily="18" charset="0"/>
                <a:cs typeface="Times New Roman" pitchFamily="18" charset="0"/>
              </a:rPr>
              <a:t>İƏİT-</a:t>
            </a:r>
            <a:r>
              <a:rPr lang="en-US" sz="1200" b="1" i="1" dirty="0">
                <a:solidFill>
                  <a:schemeClr val="bg1"/>
                </a:solidFill>
                <a:latin typeface="Times New Roman" pitchFamily="18" charset="0"/>
                <a:cs typeface="Times New Roman" pitchFamily="18" charset="0"/>
              </a:rPr>
              <a:t>in</a:t>
            </a:r>
            <a:r>
              <a:rPr lang="az-Latn-AZ" sz="1200" b="1" i="1" dirty="0">
                <a:solidFill>
                  <a:schemeClr val="bg1"/>
                </a:solidFill>
                <a:latin typeface="Times New Roman" pitchFamily="18" charset="0"/>
                <a:cs typeface="Times New Roman" pitchFamily="18" charset="0"/>
              </a:rPr>
              <a:t> (</a:t>
            </a:r>
            <a:r>
              <a:rPr lang="en-US" sz="1200" b="1" i="1" dirty="0">
                <a:solidFill>
                  <a:schemeClr val="bg1"/>
                </a:solidFill>
                <a:latin typeface="Times New Roman" pitchFamily="18" charset="0"/>
                <a:cs typeface="Times New Roman" pitchFamily="18" charset="0"/>
              </a:rPr>
              <a:t>OECD</a:t>
            </a:r>
            <a:r>
              <a:rPr lang="az-Latn-AZ"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məlumatlarına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görə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bu</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göstərici</a:t>
            </a:r>
            <a:r>
              <a:rPr lang="en-US" sz="1200" b="1" i="1" dirty="0">
                <a:solidFill>
                  <a:schemeClr val="bg1"/>
                </a:solidFill>
                <a:latin typeface="Times New Roman" pitchFamily="18" charset="0"/>
                <a:cs typeface="Times New Roman" pitchFamily="18" charset="0"/>
              </a:rPr>
              <a:t> 2014-cü </a:t>
            </a:r>
            <a:r>
              <a:rPr lang="en-US" sz="1200" b="1" i="1" dirty="0" err="1">
                <a:solidFill>
                  <a:schemeClr val="bg1"/>
                </a:solidFill>
                <a:latin typeface="Times New Roman" pitchFamily="18" charset="0"/>
                <a:cs typeface="Times New Roman" pitchFamily="18" charset="0"/>
              </a:rPr>
              <a:t>ildə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təqribən</a:t>
            </a:r>
            <a:r>
              <a:rPr lang="en-US" sz="1200" b="1" i="1" dirty="0">
                <a:solidFill>
                  <a:schemeClr val="bg1"/>
                </a:solidFill>
                <a:latin typeface="Times New Roman" pitchFamily="18" charset="0"/>
                <a:cs typeface="Times New Roman" pitchFamily="18" charset="0"/>
              </a:rPr>
              <a:t> 34.0 </a:t>
            </a:r>
            <a:r>
              <a:rPr lang="en-US" sz="1200" b="1" i="1" dirty="0" err="1">
                <a:solidFill>
                  <a:schemeClr val="bg1"/>
                </a:solidFill>
                <a:latin typeface="Times New Roman" pitchFamily="18" charset="0"/>
                <a:cs typeface="Times New Roman" pitchFamily="18" charset="0"/>
              </a:rPr>
              <a:t>kq</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səviyyəsində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olub</a:t>
            </a:r>
            <a:r>
              <a:rPr lang="en-US" sz="1200" b="1" i="1" dirty="0">
                <a:solidFill>
                  <a:schemeClr val="bg1"/>
                </a:solidFill>
                <a:latin typeface="Times New Roman" pitchFamily="18" charset="0"/>
                <a:cs typeface="Times New Roman" pitchFamily="18" charset="0"/>
              </a:rPr>
              <a:t>.</a:t>
            </a:r>
            <a:r>
              <a:rPr lang="az-Latn-AZ" sz="1200" b="1" i="1" dirty="0">
                <a:solidFill>
                  <a:schemeClr val="bg1"/>
                </a:solidFill>
                <a:latin typeface="Times New Roman" pitchFamily="18" charset="0"/>
                <a:cs typeface="Times New Roman" pitchFamily="18" charset="0"/>
              </a:rPr>
              <a:t> Digər tərəfdən isə </a:t>
            </a:r>
            <a:r>
              <a:rPr lang="en-US" sz="1200" b="1" i="1" dirty="0">
                <a:solidFill>
                  <a:schemeClr val="bg1"/>
                </a:solidFill>
                <a:latin typeface="Times New Roman" pitchFamily="18" charset="0"/>
                <a:cs typeface="Times New Roman" pitchFamily="18" charset="0"/>
              </a:rPr>
              <a:t>2016-cı </a:t>
            </a:r>
            <a:r>
              <a:rPr lang="en-US" sz="1200" b="1" i="1" dirty="0" err="1">
                <a:solidFill>
                  <a:schemeClr val="bg1"/>
                </a:solidFill>
                <a:latin typeface="Times New Roman" pitchFamily="18" charset="0"/>
                <a:cs typeface="Times New Roman" pitchFamily="18" charset="0"/>
              </a:rPr>
              <a:t>ildə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bütün</a:t>
            </a:r>
            <a:r>
              <a:rPr lang="en-US" sz="1200" b="1" i="1" dirty="0">
                <a:solidFill>
                  <a:schemeClr val="bg1"/>
                </a:solidFill>
                <a:latin typeface="Times New Roman" pitchFamily="18" charset="0"/>
                <a:cs typeface="Times New Roman" pitchFamily="18" charset="0"/>
              </a:rPr>
              <a:t> </a:t>
            </a:r>
            <a:r>
              <a:rPr lang="az-Latn-AZ" sz="1200" b="1" i="1" dirty="0">
                <a:solidFill>
                  <a:schemeClr val="bg1"/>
                </a:solidFill>
                <a:latin typeface="Times New Roman" pitchFamily="18" charset="0"/>
                <a:cs typeface="Times New Roman" pitchFamily="18" charset="0"/>
              </a:rPr>
              <a:t>ət </a:t>
            </a:r>
            <a:r>
              <a:rPr lang="en-US" sz="1200" b="1" i="1" dirty="0" err="1">
                <a:solidFill>
                  <a:schemeClr val="bg1"/>
                </a:solidFill>
                <a:latin typeface="Times New Roman" pitchFamily="18" charset="0"/>
                <a:cs typeface="Times New Roman" pitchFamily="18" charset="0"/>
              </a:rPr>
              <a:t>növlər</a:t>
            </a:r>
            <a:r>
              <a:rPr lang="az-Latn-AZ" sz="1200" b="1" i="1" dirty="0">
                <a:solidFill>
                  <a:schemeClr val="bg1"/>
                </a:solidFill>
                <a:latin typeface="Times New Roman" pitchFamily="18" charset="0"/>
                <a:cs typeface="Times New Roman" pitchFamily="18" charset="0"/>
              </a:rPr>
              <a:t>i </a:t>
            </a:r>
            <a:r>
              <a:rPr lang="en-US" sz="1200" b="1" i="1" dirty="0" err="1">
                <a:solidFill>
                  <a:schemeClr val="bg1"/>
                </a:solidFill>
                <a:latin typeface="Times New Roman" pitchFamily="18" charset="0"/>
                <a:cs typeface="Times New Roman" pitchFamily="18" charset="0"/>
              </a:rPr>
              <a:t>nəzərə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alınmaqla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hər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nəfər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hesabı</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ilə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isteklakı</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İranda</a:t>
            </a:r>
            <a:r>
              <a:rPr lang="en-US" sz="1200" b="1" i="1" dirty="0">
                <a:solidFill>
                  <a:schemeClr val="bg1"/>
                </a:solidFill>
                <a:latin typeface="Times New Roman" pitchFamily="18" charset="0"/>
                <a:cs typeface="Times New Roman" pitchFamily="18" charset="0"/>
              </a:rPr>
              <a:t> 27 </a:t>
            </a:r>
            <a:r>
              <a:rPr lang="en-US" sz="1200" b="1" i="1" dirty="0" err="1">
                <a:solidFill>
                  <a:schemeClr val="bg1"/>
                </a:solidFill>
                <a:latin typeface="Times New Roman" pitchFamily="18" charset="0"/>
                <a:cs typeface="Times New Roman" pitchFamily="18" charset="0"/>
              </a:rPr>
              <a:t>kq</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Türkiyədə</a:t>
            </a:r>
            <a:r>
              <a:rPr lang="en-US" sz="1200" b="1" i="1" dirty="0">
                <a:solidFill>
                  <a:schemeClr val="bg1"/>
                </a:solidFill>
                <a:latin typeface="Times New Roman" pitchFamily="18" charset="0"/>
                <a:cs typeface="Times New Roman" pitchFamily="18" charset="0"/>
              </a:rPr>
              <a:t> 30.3 </a:t>
            </a:r>
            <a:r>
              <a:rPr lang="en-US" sz="1200" b="1" i="1" dirty="0" err="1">
                <a:solidFill>
                  <a:schemeClr val="bg1"/>
                </a:solidFill>
                <a:latin typeface="Times New Roman" pitchFamily="18" charset="0"/>
                <a:cs typeface="Times New Roman" pitchFamily="18" charset="0"/>
              </a:rPr>
              <a:t>kq</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Ukraynada</a:t>
            </a:r>
            <a:r>
              <a:rPr lang="en-US" sz="1200" b="1" i="1" dirty="0">
                <a:solidFill>
                  <a:schemeClr val="bg1"/>
                </a:solidFill>
                <a:latin typeface="Times New Roman" pitchFamily="18" charset="0"/>
                <a:cs typeface="Times New Roman" pitchFamily="18" charset="0"/>
              </a:rPr>
              <a:t> 46 </a:t>
            </a:r>
            <a:r>
              <a:rPr lang="en-US" sz="1200" b="1" i="1" dirty="0" err="1">
                <a:solidFill>
                  <a:schemeClr val="bg1"/>
                </a:solidFill>
                <a:latin typeface="Times New Roman" pitchFamily="18" charset="0"/>
                <a:cs typeface="Times New Roman" pitchFamily="18" charset="0"/>
              </a:rPr>
              <a:t>kq</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Qazax</a:t>
            </a:r>
            <a:r>
              <a:rPr lang="az-Latn-AZ" sz="1200" b="1" i="1" dirty="0">
                <a:solidFill>
                  <a:schemeClr val="bg1"/>
                </a:solidFill>
                <a:latin typeface="Times New Roman" pitchFamily="18" charset="0"/>
                <a:cs typeface="Times New Roman" pitchFamily="18" charset="0"/>
              </a:rPr>
              <a:t>ı</a:t>
            </a:r>
            <a:r>
              <a:rPr lang="en-US" sz="1200" b="1" i="1" dirty="0" err="1">
                <a:solidFill>
                  <a:schemeClr val="bg1"/>
                </a:solidFill>
                <a:latin typeface="Times New Roman" pitchFamily="18" charset="0"/>
                <a:cs typeface="Times New Roman" pitchFamily="18" charset="0"/>
              </a:rPr>
              <a:t>standa</a:t>
            </a:r>
            <a:r>
              <a:rPr lang="en-US" sz="1200" b="1" i="1" dirty="0">
                <a:solidFill>
                  <a:schemeClr val="bg1"/>
                </a:solidFill>
                <a:latin typeface="Times New Roman" pitchFamily="18" charset="0"/>
                <a:cs typeface="Times New Roman" pitchFamily="18" charset="0"/>
              </a:rPr>
              <a:t> 44 k</a:t>
            </a:r>
            <a:r>
              <a:rPr lang="az-Latn-AZ" sz="1200" b="1" i="1" dirty="0">
                <a:solidFill>
                  <a:schemeClr val="bg1"/>
                </a:solidFill>
                <a:latin typeface="Times New Roman" pitchFamily="18" charset="0"/>
                <a:cs typeface="Times New Roman" pitchFamily="18" charset="0"/>
              </a:rPr>
              <a:t>q</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Rusiyada</a:t>
            </a:r>
            <a:r>
              <a:rPr lang="en-US" sz="1200" b="1" i="1" dirty="0">
                <a:solidFill>
                  <a:schemeClr val="bg1"/>
                </a:solidFill>
                <a:latin typeface="Times New Roman" pitchFamily="18" charset="0"/>
                <a:cs typeface="Times New Roman" pitchFamily="18" charset="0"/>
              </a:rPr>
              <a:t> 60 </a:t>
            </a:r>
            <a:r>
              <a:rPr lang="en-US" sz="1200" b="1" i="1" dirty="0" err="1">
                <a:solidFill>
                  <a:schemeClr val="bg1"/>
                </a:solidFill>
                <a:latin typeface="Times New Roman" pitchFamily="18" charset="0"/>
                <a:cs typeface="Times New Roman" pitchFamily="18" charset="0"/>
              </a:rPr>
              <a:t>kq</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Avropa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Birliyi</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ölkələrində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orta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hesabla</a:t>
            </a:r>
            <a:r>
              <a:rPr lang="en-US" sz="1200" b="1" i="1" dirty="0">
                <a:solidFill>
                  <a:schemeClr val="bg1"/>
                </a:solidFill>
                <a:latin typeface="Times New Roman" pitchFamily="18" charset="0"/>
                <a:cs typeface="Times New Roman" pitchFamily="18" charset="0"/>
              </a:rPr>
              <a:t> 69 </a:t>
            </a:r>
            <a:r>
              <a:rPr lang="en-US" sz="1200" b="1" i="1" dirty="0" err="1">
                <a:solidFill>
                  <a:schemeClr val="bg1"/>
                </a:solidFill>
                <a:latin typeface="Times New Roman" pitchFamily="18" charset="0"/>
                <a:cs typeface="Times New Roman" pitchFamily="18" charset="0"/>
              </a:rPr>
              <a:t>kq</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olub</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Dünyada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hər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nəfər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hesabı</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ilə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çox</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istehlak</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edən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ölkələr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sırasında</a:t>
            </a:r>
            <a:r>
              <a:rPr lang="en-US" sz="1200" b="1" i="1" dirty="0">
                <a:solidFill>
                  <a:schemeClr val="bg1"/>
                </a:solidFill>
                <a:latin typeface="Times New Roman" pitchFamily="18" charset="0"/>
                <a:cs typeface="Times New Roman" pitchFamily="18" charset="0"/>
              </a:rPr>
              <a:t> ABŞ (</a:t>
            </a:r>
            <a:r>
              <a:rPr lang="en-US" sz="1200" b="1" i="1" dirty="0" err="1">
                <a:solidFill>
                  <a:schemeClr val="bg1"/>
                </a:solidFill>
                <a:latin typeface="Times New Roman" pitchFamily="18" charset="0"/>
                <a:cs typeface="Times New Roman" pitchFamily="18" charset="0"/>
              </a:rPr>
              <a:t>təqribən</a:t>
            </a:r>
            <a:r>
              <a:rPr lang="en-US" sz="1200" b="1" i="1" dirty="0">
                <a:solidFill>
                  <a:schemeClr val="bg1"/>
                </a:solidFill>
                <a:latin typeface="Times New Roman" pitchFamily="18" charset="0"/>
                <a:cs typeface="Times New Roman" pitchFamily="18" charset="0"/>
              </a:rPr>
              <a:t> 97 </a:t>
            </a:r>
            <a:r>
              <a:rPr lang="en-US" sz="1200" b="1" i="1" dirty="0" err="1">
                <a:solidFill>
                  <a:schemeClr val="bg1"/>
                </a:solidFill>
                <a:latin typeface="Times New Roman" pitchFamily="18" charset="0"/>
                <a:cs typeface="Times New Roman" pitchFamily="18" charset="0"/>
              </a:rPr>
              <a:t>kq</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Avstraliya</a:t>
            </a:r>
            <a:r>
              <a:rPr lang="en-US" sz="1200" b="1" i="1" dirty="0">
                <a:solidFill>
                  <a:schemeClr val="bg1"/>
                </a:solidFill>
                <a:latin typeface="Times New Roman" pitchFamily="18" charset="0"/>
                <a:cs typeface="Times New Roman" pitchFamily="18" charset="0"/>
              </a:rPr>
              <a:t> (94.8 </a:t>
            </a:r>
            <a:r>
              <a:rPr lang="en-US" sz="1200" b="1" i="1" dirty="0" err="1">
                <a:solidFill>
                  <a:schemeClr val="bg1"/>
                </a:solidFill>
                <a:latin typeface="Times New Roman" pitchFamily="18" charset="0"/>
                <a:cs typeface="Times New Roman" pitchFamily="18" charset="0"/>
              </a:rPr>
              <a:t>kq</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Uruqvay</a:t>
            </a:r>
            <a:r>
              <a:rPr lang="en-US" sz="1200" b="1" i="1" dirty="0">
                <a:solidFill>
                  <a:schemeClr val="bg1"/>
                </a:solidFill>
                <a:latin typeface="Times New Roman" pitchFamily="18" charset="0"/>
                <a:cs typeface="Times New Roman" pitchFamily="18" charset="0"/>
              </a:rPr>
              <a:t> (81 </a:t>
            </a:r>
            <a:r>
              <a:rPr lang="en-US" sz="1200" b="1" i="1" dirty="0" err="1">
                <a:solidFill>
                  <a:schemeClr val="bg1"/>
                </a:solidFill>
                <a:latin typeface="Times New Roman" pitchFamily="18" charset="0"/>
                <a:cs typeface="Times New Roman" pitchFamily="18" charset="0"/>
              </a:rPr>
              <a:t>kq</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və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Braziliyanı</a:t>
            </a:r>
            <a:r>
              <a:rPr lang="en-US" sz="1200" b="1" i="1" dirty="0">
                <a:solidFill>
                  <a:schemeClr val="bg1"/>
                </a:solidFill>
                <a:latin typeface="Times New Roman" pitchFamily="18" charset="0"/>
                <a:cs typeface="Times New Roman" pitchFamily="18" charset="0"/>
              </a:rPr>
              <a:t> (77.2 </a:t>
            </a:r>
            <a:r>
              <a:rPr lang="en-US" sz="1200" b="1" i="1" dirty="0" err="1">
                <a:solidFill>
                  <a:schemeClr val="bg1"/>
                </a:solidFill>
                <a:latin typeface="Times New Roman" pitchFamily="18" charset="0"/>
                <a:cs typeface="Times New Roman" pitchFamily="18" charset="0"/>
              </a:rPr>
              <a:t>kq</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qeyd</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etmək</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olar</a:t>
            </a:r>
            <a:r>
              <a:rPr lang="az-Latn-AZ"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Təsdiq</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edilmiş</a:t>
            </a:r>
            <a:r>
              <a:rPr lang="en-US" sz="1200" b="1" i="1" dirty="0">
                <a:solidFill>
                  <a:schemeClr val="bg1"/>
                </a:solidFill>
                <a:latin typeface="Times New Roman" pitchFamily="18" charset="0"/>
                <a:cs typeface="Times New Roman" pitchFamily="18" charset="0"/>
              </a:rPr>
              <a:t> minimum </a:t>
            </a:r>
            <a:r>
              <a:rPr lang="en-US" sz="1200" b="1" i="1" dirty="0" err="1">
                <a:solidFill>
                  <a:schemeClr val="bg1"/>
                </a:solidFill>
                <a:latin typeface="Times New Roman" pitchFamily="18" charset="0"/>
                <a:cs typeface="Times New Roman" pitchFamily="18" charset="0"/>
              </a:rPr>
              <a:t>istehlak</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səbəti</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üzrə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ərzaq</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normalarına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görə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əməkqabiliyyətli</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yaşda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əhali</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üçün</a:t>
            </a:r>
            <a:r>
              <a:rPr lang="en-US" sz="1200" b="1" i="1" dirty="0">
                <a:solidFill>
                  <a:schemeClr val="bg1"/>
                </a:solidFill>
                <a:latin typeface="Times New Roman" pitchFamily="18" charset="0"/>
                <a:cs typeface="Times New Roman" pitchFamily="18" charset="0"/>
              </a:rPr>
              <a:t> 1 </a:t>
            </a:r>
            <a:r>
              <a:rPr lang="en-US" sz="1200" b="1" i="1" dirty="0" err="1">
                <a:solidFill>
                  <a:schemeClr val="bg1"/>
                </a:solidFill>
                <a:latin typeface="Times New Roman" pitchFamily="18" charset="0"/>
                <a:cs typeface="Times New Roman" pitchFamily="18" charset="0"/>
              </a:rPr>
              <a:t>nəfərin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illik</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və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məhsullarının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balıq</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və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balıq</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məhsulları</a:t>
            </a:r>
            <a:r>
              <a:rPr lang="en-US" sz="1200" b="1" i="1" dirty="0">
                <a:solidFill>
                  <a:schemeClr val="bg1"/>
                </a:solidFill>
                <a:latin typeface="Times New Roman" pitchFamily="18" charset="0"/>
                <a:cs typeface="Times New Roman" pitchFamily="18" charset="0"/>
              </a:rPr>
              <a:t> </a:t>
            </a:r>
            <a:r>
              <a:rPr lang="az-Latn-AZ" sz="1200" b="1" i="1" dirty="0" smtClean="0">
                <a:solidFill>
                  <a:schemeClr val="bg1"/>
                </a:solidFill>
                <a:latin typeface="Times New Roman" pitchFamily="18" charset="0"/>
                <a:cs typeface="Times New Roman" pitchFamily="18" charset="0"/>
              </a:rPr>
              <a:t>istisna</a:t>
            </a:r>
            <a:r>
              <a:rPr lang="en-US" sz="1200" b="1" i="1" dirty="0" smtClean="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istehlak</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norması</a:t>
            </a:r>
            <a:r>
              <a:rPr lang="en-US" sz="1200" b="1" i="1" dirty="0">
                <a:solidFill>
                  <a:schemeClr val="bg1"/>
                </a:solidFill>
                <a:latin typeface="Times New Roman" pitchFamily="18" charset="0"/>
                <a:cs typeface="Times New Roman" pitchFamily="18" charset="0"/>
              </a:rPr>
              <a:t> </a:t>
            </a:r>
            <a:r>
              <a:rPr lang="en-US" sz="1200" b="1" i="1" dirty="0">
                <a:solidFill>
                  <a:srgbClr val="FFFF00"/>
                </a:solidFill>
                <a:latin typeface="Times New Roman" pitchFamily="18" charset="0"/>
                <a:cs typeface="Times New Roman" pitchFamily="18" charset="0"/>
              </a:rPr>
              <a:t>32.9 </a:t>
            </a:r>
            <a:r>
              <a:rPr lang="en-US" sz="1200" b="1" i="1" dirty="0" err="1">
                <a:solidFill>
                  <a:srgbClr val="FFFF00"/>
                </a:solidFill>
                <a:latin typeface="Times New Roman" pitchFamily="18" charset="0"/>
                <a:cs typeface="Times New Roman" pitchFamily="18" charset="0"/>
              </a:rPr>
              <a:t>kq</a:t>
            </a:r>
            <a:r>
              <a:rPr lang="en-US" sz="1200" b="1" i="1" dirty="0">
                <a:solidFill>
                  <a:srgbClr val="FFFF00"/>
                </a:solidFill>
                <a:latin typeface="Times New Roman" pitchFamily="18" charset="0"/>
                <a:cs typeface="Times New Roman" pitchFamily="18" charset="0"/>
              </a:rPr>
              <a:t>, </a:t>
            </a:r>
            <a:r>
              <a:rPr lang="en-US" sz="1200" b="1" i="1" dirty="0" err="1">
                <a:solidFill>
                  <a:srgbClr val="FFFF00"/>
                </a:solidFill>
                <a:latin typeface="Times New Roman" pitchFamily="18" charset="0"/>
                <a:cs typeface="Times New Roman" pitchFamily="18" charset="0"/>
              </a:rPr>
              <a:t>pensiyaçılar</a:t>
            </a:r>
            <a:r>
              <a:rPr lang="en-US" sz="1200" b="1" i="1" dirty="0">
                <a:solidFill>
                  <a:srgbClr val="FFFF00"/>
                </a:solidFill>
                <a:latin typeface="Times New Roman" pitchFamily="18" charset="0"/>
                <a:cs typeface="Times New Roman" pitchFamily="18" charset="0"/>
              </a:rPr>
              <a:t> </a:t>
            </a:r>
            <a:r>
              <a:rPr lang="en-US" sz="1200" b="1" i="1" dirty="0" err="1">
                <a:solidFill>
                  <a:srgbClr val="FFFF00"/>
                </a:solidFill>
                <a:latin typeface="Times New Roman" pitchFamily="18" charset="0"/>
                <a:cs typeface="Times New Roman" pitchFamily="18" charset="0"/>
              </a:rPr>
              <a:t>üçün</a:t>
            </a:r>
            <a:r>
              <a:rPr lang="en-US" sz="1200" b="1" i="1" dirty="0">
                <a:solidFill>
                  <a:srgbClr val="FFFF00"/>
                </a:solidFill>
                <a:latin typeface="Times New Roman" pitchFamily="18" charset="0"/>
                <a:cs typeface="Times New Roman" pitchFamily="18" charset="0"/>
              </a:rPr>
              <a:t> 25.6 </a:t>
            </a:r>
            <a:r>
              <a:rPr lang="en-US" sz="1200" b="1" i="1" dirty="0" err="1">
                <a:solidFill>
                  <a:srgbClr val="FFFF00"/>
                </a:solidFill>
                <a:latin typeface="Times New Roman" pitchFamily="18" charset="0"/>
                <a:cs typeface="Times New Roman" pitchFamily="18" charset="0"/>
              </a:rPr>
              <a:t>kq</a:t>
            </a:r>
            <a:r>
              <a:rPr lang="en-US" sz="1200" b="1" i="1" dirty="0">
                <a:solidFill>
                  <a:srgbClr val="FFFF00"/>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və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əməkqabiliyyətli</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yaşadək</a:t>
            </a:r>
            <a:r>
              <a:rPr lang="en-US" sz="1200" b="1" i="1" dirty="0">
                <a:solidFill>
                  <a:schemeClr val="bg1"/>
                </a:solidFill>
                <a:latin typeface="Times New Roman" pitchFamily="18" charset="0"/>
                <a:cs typeface="Times New Roman" pitchFamily="18" charset="0"/>
              </a:rPr>
              <a:t> (16 </a:t>
            </a:r>
            <a:r>
              <a:rPr lang="en-US" sz="1200" b="1" i="1" dirty="0" err="1">
                <a:solidFill>
                  <a:schemeClr val="bg1"/>
                </a:solidFill>
                <a:latin typeface="Times New Roman" pitchFamily="18" charset="0"/>
                <a:cs typeface="Times New Roman" pitchFamily="18" charset="0"/>
              </a:rPr>
              <a:t>yaşınadək</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əhali</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üzrə</a:t>
            </a:r>
            <a:r>
              <a:rPr lang="en-US" sz="1200" b="1" i="1" dirty="0">
                <a:solidFill>
                  <a:schemeClr val="bg1"/>
                </a:solidFill>
                <a:latin typeface="Times New Roman" pitchFamily="18" charset="0"/>
                <a:cs typeface="Times New Roman" pitchFamily="18" charset="0"/>
              </a:rPr>
              <a:t> </a:t>
            </a:r>
            <a:r>
              <a:rPr lang="en-US" sz="1200" b="1" i="1" dirty="0">
                <a:solidFill>
                  <a:srgbClr val="FFFF00"/>
                </a:solidFill>
                <a:latin typeface="Times New Roman" pitchFamily="18" charset="0"/>
                <a:cs typeface="Times New Roman" pitchFamily="18" charset="0"/>
              </a:rPr>
              <a:t>29.6 </a:t>
            </a:r>
            <a:r>
              <a:rPr lang="en-US" sz="1200" b="1" i="1" dirty="0" err="1">
                <a:solidFill>
                  <a:srgbClr val="FFFF00"/>
                </a:solidFill>
                <a:latin typeface="Times New Roman" pitchFamily="18" charset="0"/>
                <a:cs typeface="Times New Roman" pitchFamily="18" charset="0"/>
              </a:rPr>
              <a:t>kq</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müəyyən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edilib</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Nazirlər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Kabinetinin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təsdiq</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etdiyi</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bu</a:t>
            </a:r>
            <a:r>
              <a:rPr lang="en-US" sz="1200" b="1" i="1" dirty="0">
                <a:solidFill>
                  <a:schemeClr val="bg1"/>
                </a:solidFill>
                <a:latin typeface="Times New Roman" pitchFamily="18" charset="0"/>
                <a:cs typeface="Times New Roman" pitchFamily="18" charset="0"/>
              </a:rPr>
              <a:t> minimum </a:t>
            </a:r>
            <a:r>
              <a:rPr lang="en-US" sz="1200" b="1" i="1" dirty="0" err="1">
                <a:solidFill>
                  <a:schemeClr val="bg1"/>
                </a:solidFill>
                <a:latin typeface="Times New Roman" pitchFamily="18" charset="0"/>
                <a:cs typeface="Times New Roman" pitchFamily="18" charset="0"/>
              </a:rPr>
              <a:t>istehlak</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normaları</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əsasında</a:t>
            </a:r>
            <a:r>
              <a:rPr lang="az-Latn-AZ"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bütün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əhali</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üzrə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orta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hesabla</a:t>
            </a:r>
            <a:r>
              <a:rPr lang="en-US" sz="1200" b="1" i="1" dirty="0">
                <a:solidFill>
                  <a:schemeClr val="bg1"/>
                </a:solidFill>
                <a:latin typeface="Times New Roman" pitchFamily="18" charset="0"/>
                <a:cs typeface="Times New Roman" pitchFamily="18" charset="0"/>
              </a:rPr>
              <a:t> 1 (</a:t>
            </a:r>
            <a:r>
              <a:rPr lang="en-US" sz="1200" b="1" i="1" dirty="0" err="1">
                <a:solidFill>
                  <a:schemeClr val="bg1"/>
                </a:solidFill>
                <a:latin typeface="Times New Roman" pitchFamily="18" charset="0"/>
                <a:cs typeface="Times New Roman" pitchFamily="18" charset="0"/>
              </a:rPr>
              <a:t>bir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nəfər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üçün</a:t>
            </a:r>
            <a:r>
              <a:rPr lang="en-US" sz="1200" b="1" i="1" dirty="0">
                <a:solidFill>
                  <a:schemeClr val="bg1"/>
                </a:solidFill>
                <a:latin typeface="Times New Roman" pitchFamily="18" charset="0"/>
                <a:cs typeface="Times New Roman" pitchFamily="18" charset="0"/>
              </a:rPr>
              <a:t> minimum </a:t>
            </a:r>
            <a:r>
              <a:rPr lang="en-US" sz="1200" b="1" i="1" dirty="0" err="1">
                <a:solidFill>
                  <a:schemeClr val="bg1"/>
                </a:solidFill>
                <a:latin typeface="Times New Roman" pitchFamily="18" charset="0"/>
                <a:cs typeface="Times New Roman" pitchFamily="18" charset="0"/>
              </a:rPr>
              <a:t>istehlak</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normasını</a:t>
            </a:r>
            <a:r>
              <a:rPr lang="en-US" sz="1200" b="1" i="1" dirty="0">
                <a:solidFill>
                  <a:schemeClr val="bg1"/>
                </a:solidFill>
                <a:latin typeface="Times New Roman" pitchFamily="18" charset="0"/>
                <a:cs typeface="Times New Roman" pitchFamily="18" charset="0"/>
              </a:rPr>
              <a:t> </a:t>
            </a:r>
            <a:r>
              <a:rPr lang="en-US" sz="1200" b="1" i="1" dirty="0">
                <a:solidFill>
                  <a:srgbClr val="FFFF00"/>
                </a:solidFill>
                <a:latin typeface="Times New Roman" pitchFamily="18" charset="0"/>
                <a:cs typeface="Times New Roman" pitchFamily="18" charset="0"/>
              </a:rPr>
              <a:t>31.5 </a:t>
            </a:r>
            <a:r>
              <a:rPr lang="en-US" sz="1200" b="1" i="1" dirty="0" err="1">
                <a:solidFill>
                  <a:srgbClr val="FFFF00"/>
                </a:solidFill>
                <a:latin typeface="Times New Roman" pitchFamily="18" charset="0"/>
                <a:cs typeface="Times New Roman" pitchFamily="18" charset="0"/>
              </a:rPr>
              <a:t>kq</a:t>
            </a:r>
            <a:r>
              <a:rPr lang="en-US" sz="1200" b="1" i="1" dirty="0">
                <a:solidFill>
                  <a:srgbClr val="FFFF00"/>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səviyyəsində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hesabla</a:t>
            </a:r>
            <a:r>
              <a:rPr lang="az-Latn-AZ" sz="1200" b="1" i="1" dirty="0">
                <a:solidFill>
                  <a:schemeClr val="bg1"/>
                </a:solidFill>
                <a:latin typeface="Times New Roman" pitchFamily="18" charset="0"/>
                <a:cs typeface="Times New Roman" pitchFamily="18" charset="0"/>
              </a:rPr>
              <a:t>nmışdır. </a:t>
            </a:r>
            <a:r>
              <a:rPr lang="en-US" sz="1200" b="1" i="1" dirty="0" err="1">
                <a:solidFill>
                  <a:schemeClr val="bg1"/>
                </a:solidFill>
                <a:latin typeface="Times New Roman" pitchFamily="18" charset="0"/>
                <a:cs typeface="Times New Roman" pitchFamily="18" charset="0"/>
              </a:rPr>
              <a:t>Deməli</a:t>
            </a:r>
            <a:r>
              <a:rPr lang="en-US" sz="1200" b="1" i="1" dirty="0">
                <a:solidFill>
                  <a:schemeClr val="bg1"/>
                </a:solidFill>
                <a:latin typeface="Times New Roman" pitchFamily="18" charset="0"/>
                <a:cs typeface="Times New Roman" pitchFamily="18" charset="0"/>
              </a:rPr>
              <a:t>, </a:t>
            </a:r>
            <a:r>
              <a:rPr lang="az-Latn-AZ" sz="1200" b="1" i="1" dirty="0">
                <a:solidFill>
                  <a:schemeClr val="bg1"/>
                </a:solidFill>
                <a:latin typeface="Times New Roman" pitchFamily="18" charset="0"/>
                <a:cs typeface="Times New Roman" pitchFamily="18" charset="0"/>
              </a:rPr>
              <a:t>statistik </a:t>
            </a:r>
            <a:r>
              <a:rPr lang="en-US" sz="1200" b="1" i="1" dirty="0" err="1">
                <a:solidFill>
                  <a:schemeClr val="bg1"/>
                </a:solidFill>
                <a:latin typeface="Times New Roman" pitchFamily="18" charset="0"/>
                <a:cs typeface="Times New Roman" pitchFamily="18" charset="0"/>
              </a:rPr>
              <a:t>məlumata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əsasən</a:t>
            </a:r>
            <a:r>
              <a:rPr lang="en-US" sz="1200" b="1" i="1" dirty="0">
                <a:solidFill>
                  <a:schemeClr val="bg1"/>
                </a:solidFill>
                <a:latin typeface="Times New Roman" pitchFamily="18" charset="0"/>
                <a:cs typeface="Times New Roman" pitchFamily="18" charset="0"/>
              </a:rPr>
              <a:t> 2010-2016-cı </a:t>
            </a:r>
            <a:r>
              <a:rPr lang="en-US" sz="1200" b="1" i="1" dirty="0" err="1">
                <a:solidFill>
                  <a:schemeClr val="bg1"/>
                </a:solidFill>
                <a:latin typeface="Times New Roman" pitchFamily="18" charset="0"/>
                <a:cs typeface="Times New Roman" pitchFamily="18" charset="0"/>
              </a:rPr>
              <a:t>illər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dövründə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ölkəmizdə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hər</a:t>
            </a:r>
            <a:r>
              <a:rPr lang="en-US" sz="1200" b="1" i="1" dirty="0">
                <a:solidFill>
                  <a:schemeClr val="bg1"/>
                </a:solidFill>
                <a:latin typeface="Times New Roman" pitchFamily="18" charset="0"/>
                <a:cs typeface="Times New Roman" pitchFamily="18" charset="0"/>
              </a:rPr>
              <a:t> </a:t>
            </a:r>
            <a:r>
              <a:rPr lang="az-Latn-AZ" sz="1200" b="1" i="1" dirty="0" smtClean="0">
                <a:solidFill>
                  <a:schemeClr val="bg1"/>
                </a:solidFill>
                <a:latin typeface="Times New Roman" pitchFamily="18" charset="0"/>
                <a:cs typeface="Times New Roman" pitchFamily="18" charset="0"/>
              </a:rPr>
              <a:t>adambaşına </a:t>
            </a:r>
            <a:r>
              <a:rPr lang="en-US" sz="1200" b="1" i="1" dirty="0" err="1" smtClean="0">
                <a:solidFill>
                  <a:schemeClr val="bg1"/>
                </a:solidFill>
                <a:latin typeface="Times New Roman" pitchFamily="18" charset="0"/>
                <a:cs typeface="Times New Roman" pitchFamily="18" charset="0"/>
              </a:rPr>
              <a:t>ət</a:t>
            </a:r>
            <a:r>
              <a:rPr lang="en-US" sz="1200" b="1" i="1" dirty="0" smtClean="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və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məhsullarının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istehlak</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səviyyəsi</a:t>
            </a:r>
            <a:r>
              <a:rPr lang="en-US" sz="1200" b="1" i="1" dirty="0">
                <a:solidFill>
                  <a:schemeClr val="bg1"/>
                </a:solidFill>
                <a:latin typeface="Times New Roman" pitchFamily="18" charset="0"/>
                <a:cs typeface="Times New Roman" pitchFamily="18" charset="0"/>
              </a:rPr>
              <a:t> minimum </a:t>
            </a:r>
            <a:r>
              <a:rPr lang="en-US" sz="1200" b="1" i="1" dirty="0" err="1">
                <a:solidFill>
                  <a:schemeClr val="bg1"/>
                </a:solidFill>
                <a:latin typeface="Times New Roman" pitchFamily="18" charset="0"/>
                <a:cs typeface="Times New Roman" pitchFamily="18" charset="0"/>
              </a:rPr>
              <a:t>istehlak</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büdcəsi</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həddində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olub</a:t>
            </a:r>
            <a:r>
              <a:rPr lang="en-US" sz="1200" b="1" i="1" dirty="0">
                <a:solidFill>
                  <a:schemeClr val="bg1"/>
                </a:solidFill>
                <a:latin typeface="Times New Roman" pitchFamily="18" charset="0"/>
                <a:cs typeface="Times New Roman" pitchFamily="18" charset="0"/>
              </a:rPr>
              <a:t>.</a:t>
            </a:r>
          </a:p>
          <a:p>
            <a:pPr algn="just"/>
            <a:r>
              <a:rPr lang="en-US" sz="1100" b="1" i="1" dirty="0">
                <a:solidFill>
                  <a:schemeClr val="bg1"/>
                </a:solidFill>
                <a:latin typeface="Times New Roman" pitchFamily="18" charset="0"/>
                <a:cs typeface="Times New Roman" pitchFamily="18" charset="0"/>
              </a:rPr>
              <a:t>          </a:t>
            </a:r>
            <a:r>
              <a:rPr lang="az-Latn-AZ" sz="1200" b="1" i="1" dirty="0">
                <a:solidFill>
                  <a:schemeClr val="bg1"/>
                </a:solidFill>
                <a:latin typeface="Times New Roman" pitchFamily="18" charset="0"/>
                <a:cs typeface="Times New Roman" pitchFamily="18" charset="0"/>
              </a:rPr>
              <a:t>Ölkəmizdə</a:t>
            </a:r>
            <a:r>
              <a:rPr lang="en-US" sz="1200" b="1" i="1" dirty="0">
                <a:solidFill>
                  <a:schemeClr val="bg1"/>
                </a:solidFill>
                <a:latin typeface="Times New Roman" pitchFamily="18" charset="0"/>
                <a:cs typeface="Times New Roman" pitchFamily="18" charset="0"/>
              </a:rPr>
              <a:t> </a:t>
            </a:r>
            <a:r>
              <a:rPr lang="az-Latn-AZ" sz="1200" b="1" i="1" smtClean="0">
                <a:solidFill>
                  <a:schemeClr val="bg1"/>
                </a:solidFill>
                <a:latin typeface="Times New Roman" pitchFamily="18" charset="0"/>
                <a:cs typeface="Times New Roman" pitchFamily="18" charset="0"/>
              </a:rPr>
              <a:t>adambaşına </a:t>
            </a:r>
            <a:r>
              <a:rPr lang="en-US" sz="1200" b="1" i="1" smtClean="0">
                <a:solidFill>
                  <a:schemeClr val="bg1"/>
                </a:solidFill>
                <a:latin typeface="Times New Roman" pitchFamily="18" charset="0"/>
                <a:cs typeface="Times New Roman" pitchFamily="18" charset="0"/>
              </a:rPr>
              <a:t>ət</a:t>
            </a:r>
            <a:r>
              <a:rPr lang="en-US" sz="1200" b="1" i="1" dirty="0" smtClean="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və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məhsulları</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istehlakının</a:t>
            </a:r>
            <a:r>
              <a:rPr lang="en-US" sz="1200" b="1" i="1" dirty="0">
                <a:solidFill>
                  <a:schemeClr val="bg1"/>
                </a:solidFill>
                <a:latin typeface="Times New Roman" pitchFamily="18" charset="0"/>
                <a:cs typeface="Times New Roman" pitchFamily="18" charset="0"/>
              </a:rPr>
              <a:t> </a:t>
            </a:r>
            <a:r>
              <a:rPr lang="az-Latn-AZ" sz="1200" b="1" i="1" dirty="0">
                <a:solidFill>
                  <a:schemeClr val="bg1"/>
                </a:solidFill>
                <a:latin typeface="Times New Roman" pitchFamily="18" charset="0"/>
                <a:cs typeface="Times New Roman" pitchFamily="18" charset="0"/>
              </a:rPr>
              <a:t> statistik məlumatlar əsasında müəyyən olunmuş </a:t>
            </a:r>
            <a:r>
              <a:rPr lang="en-US" sz="1200" b="1" i="1" dirty="0" err="1">
                <a:solidFill>
                  <a:schemeClr val="bg1"/>
                </a:solidFill>
                <a:latin typeface="Times New Roman" pitchFamily="18" charset="0"/>
                <a:cs typeface="Times New Roman" pitchFamily="18" charset="0"/>
              </a:rPr>
              <a:t>bu</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səviyyəsi</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dünya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üzrə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orta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hesabla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hər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nəfərə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düşən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illik</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istehlakı</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səviyyəsindən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bir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qədər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aşağıdır</a:t>
            </a:r>
            <a:r>
              <a:rPr lang="en-US" sz="1200" b="1" i="1" dirty="0" smtClean="0">
                <a:solidFill>
                  <a:schemeClr val="bg1"/>
                </a:solidFill>
                <a:latin typeface="Times New Roman" pitchFamily="18" charset="0"/>
                <a:cs typeface="Times New Roman" pitchFamily="18" charset="0"/>
              </a:rPr>
              <a:t>: İƏİT-</a:t>
            </a:r>
            <a:r>
              <a:rPr lang="en-US" sz="1200" b="1" i="1" dirty="0" err="1" smtClean="0">
                <a:solidFill>
                  <a:schemeClr val="bg1"/>
                </a:solidFill>
                <a:latin typeface="Times New Roman" pitchFamily="18" charset="0"/>
                <a:cs typeface="Times New Roman" pitchFamily="18" charset="0"/>
              </a:rPr>
              <a:t>nin</a:t>
            </a:r>
            <a:r>
              <a:rPr lang="en-US" sz="1200" b="1" i="1" dirty="0" smtClean="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məlumatlarına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görə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bu</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göstərici</a:t>
            </a:r>
            <a:r>
              <a:rPr lang="en-US" sz="1200" b="1" i="1" dirty="0">
                <a:solidFill>
                  <a:schemeClr val="bg1"/>
                </a:solidFill>
                <a:latin typeface="Times New Roman" pitchFamily="18" charset="0"/>
                <a:cs typeface="Times New Roman" pitchFamily="18" charset="0"/>
              </a:rPr>
              <a:t> 2014-cü </a:t>
            </a:r>
            <a:r>
              <a:rPr lang="en-US" sz="1200" b="1" i="1" dirty="0" err="1">
                <a:solidFill>
                  <a:schemeClr val="bg1"/>
                </a:solidFill>
                <a:latin typeface="Times New Roman" pitchFamily="18" charset="0"/>
                <a:cs typeface="Times New Roman" pitchFamily="18" charset="0"/>
              </a:rPr>
              <a:t>ildə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təqribən</a:t>
            </a:r>
            <a:r>
              <a:rPr lang="en-US" sz="1200" b="1" i="1" dirty="0">
                <a:solidFill>
                  <a:schemeClr val="bg1"/>
                </a:solidFill>
                <a:latin typeface="Times New Roman" pitchFamily="18" charset="0"/>
                <a:cs typeface="Times New Roman" pitchFamily="18" charset="0"/>
              </a:rPr>
              <a:t> </a:t>
            </a:r>
            <a:r>
              <a:rPr lang="en-US" sz="1200" b="1" i="1" dirty="0">
                <a:solidFill>
                  <a:srgbClr val="FFFF00"/>
                </a:solidFill>
                <a:latin typeface="Times New Roman" pitchFamily="18" charset="0"/>
                <a:cs typeface="Times New Roman" pitchFamily="18" charset="0"/>
              </a:rPr>
              <a:t>34.0 </a:t>
            </a:r>
            <a:r>
              <a:rPr lang="en-US" sz="1200" b="1" i="1" dirty="0" err="1">
                <a:solidFill>
                  <a:srgbClr val="FFFF00"/>
                </a:solidFill>
                <a:latin typeface="Times New Roman" pitchFamily="18" charset="0"/>
                <a:cs typeface="Times New Roman" pitchFamily="18" charset="0"/>
              </a:rPr>
              <a:t>kq</a:t>
            </a:r>
            <a:r>
              <a:rPr lang="en-US" sz="1200" b="1" i="1" dirty="0">
                <a:solidFill>
                  <a:srgbClr val="FFFF00"/>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səviyyəsində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olub</a:t>
            </a:r>
            <a:r>
              <a:rPr lang="en-US" sz="1200" b="1" i="1" dirty="0">
                <a:solidFill>
                  <a:schemeClr val="bg1"/>
                </a:solidFill>
                <a:latin typeface="Times New Roman" pitchFamily="18" charset="0"/>
                <a:cs typeface="Times New Roman" pitchFamily="18" charset="0"/>
              </a:rPr>
              <a:t>. </a:t>
            </a:r>
            <a:r>
              <a:rPr lang="en-US" sz="1200" b="1" i="1" dirty="0" smtClean="0">
                <a:solidFill>
                  <a:schemeClr val="bg1"/>
                </a:solidFill>
                <a:latin typeface="Times New Roman" pitchFamily="18" charset="0"/>
                <a:cs typeface="Times New Roman" pitchFamily="18" charset="0"/>
              </a:rPr>
              <a:t>İƏİT-</a:t>
            </a:r>
            <a:r>
              <a:rPr lang="en-US" sz="1200" b="1" i="1" dirty="0" err="1" smtClean="0">
                <a:solidFill>
                  <a:schemeClr val="bg1"/>
                </a:solidFill>
                <a:latin typeface="Times New Roman" pitchFamily="18" charset="0"/>
                <a:cs typeface="Times New Roman" pitchFamily="18" charset="0"/>
              </a:rPr>
              <a:t>nin</a:t>
            </a:r>
            <a:r>
              <a:rPr lang="en-US" sz="1200" b="1" i="1" dirty="0" smtClean="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hesablamalarına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görə</a:t>
            </a:r>
            <a:r>
              <a:rPr lang="en-US" sz="1200" b="1" i="1" dirty="0">
                <a:solidFill>
                  <a:schemeClr val="bg1"/>
                </a:solidFill>
                <a:latin typeface="Times New Roman" pitchFamily="18" charset="0"/>
                <a:cs typeface="Times New Roman" pitchFamily="18" charset="0"/>
              </a:rPr>
              <a:t>, 2016-cı </a:t>
            </a:r>
            <a:r>
              <a:rPr lang="en-US" sz="1200" b="1" i="1" dirty="0" err="1">
                <a:solidFill>
                  <a:schemeClr val="bg1"/>
                </a:solidFill>
                <a:latin typeface="Times New Roman" pitchFamily="18" charset="0"/>
                <a:cs typeface="Times New Roman" pitchFamily="18" charset="0"/>
              </a:rPr>
              <a:t>ildə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bütün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növlər</a:t>
            </a:r>
            <a:r>
              <a:rPr lang="en-US" sz="1200" b="1" i="1" dirty="0">
                <a:solidFill>
                  <a:schemeClr val="bg1"/>
                </a:solidFill>
                <a:latin typeface="Times New Roman" pitchFamily="18" charset="0"/>
                <a:cs typeface="Times New Roman" pitchFamily="18" charset="0"/>
              </a:rPr>
              <a:t> (mal, </a:t>
            </a:r>
            <a:r>
              <a:rPr lang="en-US" sz="1200" b="1" i="1" dirty="0" err="1">
                <a:solidFill>
                  <a:schemeClr val="bg1"/>
                </a:solidFill>
                <a:latin typeface="Times New Roman" pitchFamily="18" charset="0"/>
                <a:cs typeface="Times New Roman" pitchFamily="18" charset="0"/>
              </a:rPr>
              <a:t>qoyun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keçi</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donuz,quş</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əti</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və</a:t>
            </a:r>
            <a:r>
              <a:rPr lang="en-US" sz="1200" b="1" i="1" dirty="0">
                <a:solidFill>
                  <a:schemeClr val="bg1"/>
                </a:solidFill>
                <a:latin typeface="Times New Roman" pitchFamily="18" charset="0"/>
                <a:cs typeface="Times New Roman" pitchFamily="18" charset="0"/>
              </a:rPr>
              <a:t> s.) </a:t>
            </a:r>
            <a:r>
              <a:rPr lang="en-US" sz="1200" b="1" i="1" dirty="0" err="1">
                <a:solidFill>
                  <a:schemeClr val="bg1"/>
                </a:solidFill>
                <a:latin typeface="Times New Roman" pitchFamily="18" charset="0"/>
                <a:cs typeface="Times New Roman" pitchFamily="18" charset="0"/>
              </a:rPr>
              <a:t>nəzərə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alınmaqla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hər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nəfər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hesabı</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ilə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isteklakı</a:t>
            </a:r>
            <a:r>
              <a:rPr lang="en-US" sz="1200" b="1" i="1" dirty="0">
                <a:solidFill>
                  <a:schemeClr val="bg1"/>
                </a:solidFill>
                <a:latin typeface="Times New Roman" pitchFamily="18" charset="0"/>
                <a:cs typeface="Times New Roman" pitchFamily="18" charset="0"/>
              </a:rPr>
              <a:t> </a:t>
            </a:r>
            <a:r>
              <a:rPr lang="en-US" sz="1200" b="1" i="1" dirty="0" err="1">
                <a:solidFill>
                  <a:srgbClr val="FFFF00"/>
                </a:solidFill>
                <a:latin typeface="Times New Roman" pitchFamily="18" charset="0"/>
                <a:cs typeface="Times New Roman" pitchFamily="18" charset="0"/>
              </a:rPr>
              <a:t>İranda</a:t>
            </a:r>
            <a:r>
              <a:rPr lang="en-US" sz="1200" b="1" i="1" dirty="0">
                <a:solidFill>
                  <a:srgbClr val="FFFF00"/>
                </a:solidFill>
                <a:latin typeface="Times New Roman" pitchFamily="18" charset="0"/>
                <a:cs typeface="Times New Roman" pitchFamily="18" charset="0"/>
              </a:rPr>
              <a:t> 27 </a:t>
            </a:r>
            <a:r>
              <a:rPr lang="en-US" sz="1200" b="1" i="1" dirty="0" err="1">
                <a:solidFill>
                  <a:schemeClr val="bg1"/>
                </a:solidFill>
                <a:latin typeface="Times New Roman" pitchFamily="18" charset="0"/>
                <a:cs typeface="Times New Roman" pitchFamily="18" charset="0"/>
              </a:rPr>
              <a:t>kq</a:t>
            </a:r>
            <a:r>
              <a:rPr lang="en-US" sz="1200" b="1" i="1" dirty="0">
                <a:solidFill>
                  <a:schemeClr val="bg1"/>
                </a:solidFill>
                <a:latin typeface="Times New Roman" pitchFamily="18" charset="0"/>
                <a:cs typeface="Times New Roman" pitchFamily="18" charset="0"/>
              </a:rPr>
              <a:t>, </a:t>
            </a:r>
            <a:r>
              <a:rPr lang="en-US" sz="1200" b="1" i="1" dirty="0" err="1">
                <a:solidFill>
                  <a:srgbClr val="FFFF00"/>
                </a:solidFill>
                <a:latin typeface="Times New Roman" pitchFamily="18" charset="0"/>
                <a:cs typeface="Times New Roman" pitchFamily="18" charset="0"/>
              </a:rPr>
              <a:t>Türkiyədə</a:t>
            </a:r>
            <a:r>
              <a:rPr lang="en-US" sz="1200" b="1" i="1" dirty="0">
                <a:solidFill>
                  <a:srgbClr val="FFFF00"/>
                </a:solidFill>
                <a:latin typeface="Times New Roman" pitchFamily="18" charset="0"/>
                <a:cs typeface="Times New Roman" pitchFamily="18" charset="0"/>
              </a:rPr>
              <a:t> 30.3 </a:t>
            </a:r>
            <a:r>
              <a:rPr lang="en-US" sz="1200" b="1" i="1" dirty="0" err="1">
                <a:solidFill>
                  <a:srgbClr val="FFFF00"/>
                </a:solidFill>
                <a:latin typeface="Times New Roman" pitchFamily="18" charset="0"/>
                <a:cs typeface="Times New Roman" pitchFamily="18" charset="0"/>
              </a:rPr>
              <a:t>kq</a:t>
            </a:r>
            <a:r>
              <a:rPr lang="en-US" sz="1200" b="1" i="1" dirty="0">
                <a:solidFill>
                  <a:schemeClr val="bg1"/>
                </a:solidFill>
                <a:latin typeface="Times New Roman" pitchFamily="18" charset="0"/>
                <a:cs typeface="Times New Roman" pitchFamily="18" charset="0"/>
              </a:rPr>
              <a:t>, </a:t>
            </a:r>
            <a:r>
              <a:rPr lang="en-US" sz="1200" b="1" i="1" dirty="0" err="1">
                <a:solidFill>
                  <a:srgbClr val="FFFF00"/>
                </a:solidFill>
                <a:latin typeface="Times New Roman" pitchFamily="18" charset="0"/>
                <a:cs typeface="Times New Roman" pitchFamily="18" charset="0"/>
              </a:rPr>
              <a:t>Ukraynada</a:t>
            </a:r>
            <a:r>
              <a:rPr lang="en-US" sz="1200" b="1" i="1" dirty="0">
                <a:solidFill>
                  <a:srgbClr val="FFFF00"/>
                </a:solidFill>
                <a:latin typeface="Times New Roman" pitchFamily="18" charset="0"/>
                <a:cs typeface="Times New Roman" pitchFamily="18" charset="0"/>
              </a:rPr>
              <a:t> 46 </a:t>
            </a:r>
            <a:r>
              <a:rPr lang="en-US" sz="1200" b="1" i="1" dirty="0" err="1">
                <a:solidFill>
                  <a:srgbClr val="FFFF00"/>
                </a:solidFill>
                <a:latin typeface="Times New Roman" pitchFamily="18" charset="0"/>
                <a:cs typeface="Times New Roman" pitchFamily="18" charset="0"/>
              </a:rPr>
              <a:t>kq</a:t>
            </a:r>
            <a:r>
              <a:rPr lang="en-US" sz="1200" b="1" i="1" dirty="0">
                <a:solidFill>
                  <a:schemeClr val="bg1"/>
                </a:solidFill>
                <a:latin typeface="Times New Roman" pitchFamily="18" charset="0"/>
                <a:cs typeface="Times New Roman" pitchFamily="18" charset="0"/>
              </a:rPr>
              <a:t>, </a:t>
            </a:r>
            <a:r>
              <a:rPr lang="en-US" sz="1200" b="1" i="1" dirty="0" err="1">
                <a:solidFill>
                  <a:srgbClr val="FFFF00"/>
                </a:solidFill>
                <a:latin typeface="Times New Roman" pitchFamily="18" charset="0"/>
                <a:cs typeface="Times New Roman" pitchFamily="18" charset="0"/>
              </a:rPr>
              <a:t>Qazax</a:t>
            </a:r>
            <a:r>
              <a:rPr lang="az-Latn-AZ" sz="1200" b="1" i="1" dirty="0">
                <a:solidFill>
                  <a:srgbClr val="FFFF00"/>
                </a:solidFill>
                <a:latin typeface="Times New Roman" pitchFamily="18" charset="0"/>
                <a:cs typeface="Times New Roman" pitchFamily="18" charset="0"/>
              </a:rPr>
              <a:t>ı</a:t>
            </a:r>
            <a:r>
              <a:rPr lang="en-US" sz="1200" b="1" i="1" dirty="0" err="1">
                <a:solidFill>
                  <a:srgbClr val="FFFF00"/>
                </a:solidFill>
                <a:latin typeface="Times New Roman" pitchFamily="18" charset="0"/>
                <a:cs typeface="Times New Roman" pitchFamily="18" charset="0"/>
              </a:rPr>
              <a:t>standa</a:t>
            </a:r>
            <a:r>
              <a:rPr lang="en-US" sz="1200" b="1" i="1" dirty="0">
                <a:solidFill>
                  <a:srgbClr val="FFFF00"/>
                </a:solidFill>
                <a:latin typeface="Times New Roman" pitchFamily="18" charset="0"/>
                <a:cs typeface="Times New Roman" pitchFamily="18" charset="0"/>
              </a:rPr>
              <a:t> 44 k</a:t>
            </a:r>
            <a:r>
              <a:rPr lang="az-Latn-AZ" sz="1200" b="1" i="1" dirty="0">
                <a:solidFill>
                  <a:srgbClr val="FFFF00"/>
                </a:solidFill>
                <a:latin typeface="Times New Roman" pitchFamily="18" charset="0"/>
                <a:cs typeface="Times New Roman" pitchFamily="18" charset="0"/>
              </a:rPr>
              <a:t>q</a:t>
            </a:r>
            <a:r>
              <a:rPr lang="en-US" sz="1200" b="1" i="1" dirty="0">
                <a:solidFill>
                  <a:schemeClr val="bg1"/>
                </a:solidFill>
                <a:latin typeface="Times New Roman" pitchFamily="18" charset="0"/>
                <a:cs typeface="Times New Roman" pitchFamily="18" charset="0"/>
              </a:rPr>
              <a:t>, </a:t>
            </a:r>
            <a:r>
              <a:rPr lang="en-US" sz="1200" b="1" i="1" dirty="0" err="1">
                <a:solidFill>
                  <a:srgbClr val="FFFF00"/>
                </a:solidFill>
                <a:latin typeface="Times New Roman" pitchFamily="18" charset="0"/>
                <a:cs typeface="Times New Roman" pitchFamily="18" charset="0"/>
              </a:rPr>
              <a:t>Rusiyada</a:t>
            </a:r>
            <a:r>
              <a:rPr lang="en-US" sz="1200" b="1" i="1" dirty="0">
                <a:solidFill>
                  <a:srgbClr val="FFFF00"/>
                </a:solidFill>
                <a:latin typeface="Times New Roman" pitchFamily="18" charset="0"/>
                <a:cs typeface="Times New Roman" pitchFamily="18" charset="0"/>
              </a:rPr>
              <a:t> 60 </a:t>
            </a:r>
            <a:r>
              <a:rPr lang="en-US" sz="1200" b="1" i="1" dirty="0" err="1">
                <a:solidFill>
                  <a:srgbClr val="FFFF00"/>
                </a:solidFill>
                <a:latin typeface="Times New Roman" pitchFamily="18" charset="0"/>
                <a:cs typeface="Times New Roman" pitchFamily="18" charset="0"/>
              </a:rPr>
              <a:t>kq</a:t>
            </a:r>
            <a:r>
              <a:rPr lang="en-US" sz="1200" b="1" i="1" dirty="0">
                <a:solidFill>
                  <a:schemeClr val="bg1"/>
                </a:solidFill>
                <a:latin typeface="Times New Roman" pitchFamily="18" charset="0"/>
                <a:cs typeface="Times New Roman" pitchFamily="18" charset="0"/>
              </a:rPr>
              <a:t>, </a:t>
            </a:r>
            <a:r>
              <a:rPr lang="en-US" sz="1200" b="1" i="1" dirty="0" err="1">
                <a:solidFill>
                  <a:srgbClr val="FFFF00"/>
                </a:solidFill>
                <a:latin typeface="Times New Roman" pitchFamily="18" charset="0"/>
                <a:cs typeface="Times New Roman" pitchFamily="18" charset="0"/>
              </a:rPr>
              <a:t>Avropa</a:t>
            </a:r>
            <a:r>
              <a:rPr lang="en-US" sz="1200" b="1" i="1" dirty="0">
                <a:solidFill>
                  <a:srgbClr val="FFFF00"/>
                </a:solidFill>
                <a:latin typeface="Times New Roman" pitchFamily="18" charset="0"/>
                <a:cs typeface="Times New Roman" pitchFamily="18" charset="0"/>
              </a:rPr>
              <a:t> </a:t>
            </a:r>
            <a:r>
              <a:rPr lang="en-US" sz="1200" b="1" i="1" dirty="0" err="1">
                <a:solidFill>
                  <a:srgbClr val="FFFF00"/>
                </a:solidFill>
                <a:latin typeface="Times New Roman" pitchFamily="18" charset="0"/>
                <a:cs typeface="Times New Roman" pitchFamily="18" charset="0"/>
              </a:rPr>
              <a:t>Birliyi</a:t>
            </a:r>
            <a:r>
              <a:rPr lang="en-US" sz="1200" b="1" i="1" dirty="0">
                <a:solidFill>
                  <a:srgbClr val="FFFF00"/>
                </a:solidFill>
                <a:latin typeface="Times New Roman" pitchFamily="18" charset="0"/>
                <a:cs typeface="Times New Roman" pitchFamily="18" charset="0"/>
              </a:rPr>
              <a:t> </a:t>
            </a:r>
            <a:r>
              <a:rPr lang="en-US" sz="1200" b="1" i="1" dirty="0" err="1">
                <a:solidFill>
                  <a:srgbClr val="FFFF00"/>
                </a:solidFill>
                <a:latin typeface="Times New Roman" pitchFamily="18" charset="0"/>
                <a:cs typeface="Times New Roman" pitchFamily="18" charset="0"/>
              </a:rPr>
              <a:t>ölkələrində</a:t>
            </a:r>
            <a:r>
              <a:rPr lang="en-US" sz="1200" b="1" i="1" dirty="0">
                <a:solidFill>
                  <a:srgbClr val="FFFF00"/>
                </a:solidFill>
                <a:latin typeface="Times New Roman" pitchFamily="18" charset="0"/>
                <a:cs typeface="Times New Roman" pitchFamily="18" charset="0"/>
              </a:rPr>
              <a:t> </a:t>
            </a:r>
            <a:r>
              <a:rPr lang="en-US" sz="1200" b="1" i="1" dirty="0" err="1">
                <a:solidFill>
                  <a:srgbClr val="FFFF00"/>
                </a:solidFill>
                <a:latin typeface="Times New Roman" pitchFamily="18" charset="0"/>
                <a:cs typeface="Times New Roman" pitchFamily="18" charset="0"/>
              </a:rPr>
              <a:t>orta</a:t>
            </a:r>
            <a:r>
              <a:rPr lang="en-US" sz="1200" b="1" i="1" dirty="0">
                <a:solidFill>
                  <a:srgbClr val="FFFF00"/>
                </a:solidFill>
                <a:latin typeface="Times New Roman" pitchFamily="18" charset="0"/>
                <a:cs typeface="Times New Roman" pitchFamily="18" charset="0"/>
              </a:rPr>
              <a:t> </a:t>
            </a:r>
            <a:r>
              <a:rPr lang="en-US" sz="1200" b="1" i="1" dirty="0" err="1">
                <a:solidFill>
                  <a:srgbClr val="FFFF00"/>
                </a:solidFill>
                <a:latin typeface="Times New Roman" pitchFamily="18" charset="0"/>
                <a:cs typeface="Times New Roman" pitchFamily="18" charset="0"/>
              </a:rPr>
              <a:t>hesabla</a:t>
            </a:r>
            <a:r>
              <a:rPr lang="en-US" sz="1200" b="1" i="1" dirty="0">
                <a:solidFill>
                  <a:srgbClr val="FFFF00"/>
                </a:solidFill>
                <a:latin typeface="Times New Roman" pitchFamily="18" charset="0"/>
                <a:cs typeface="Times New Roman" pitchFamily="18" charset="0"/>
              </a:rPr>
              <a:t> 69 </a:t>
            </a:r>
            <a:r>
              <a:rPr lang="en-US" sz="1200" b="1" i="1" dirty="0" err="1">
                <a:solidFill>
                  <a:srgbClr val="FFFF00"/>
                </a:solidFill>
                <a:latin typeface="Times New Roman" pitchFamily="18" charset="0"/>
                <a:cs typeface="Times New Roman" pitchFamily="18" charset="0"/>
              </a:rPr>
              <a:t>kq</a:t>
            </a:r>
            <a:r>
              <a:rPr lang="en-US" sz="1200" b="1" i="1" dirty="0">
                <a:solidFill>
                  <a:srgbClr val="FFFF00"/>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olub</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Dünyada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hər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nəfər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hesabı</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ilə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çox</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istehlak</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edən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ölkələr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sırasında</a:t>
            </a:r>
            <a:r>
              <a:rPr lang="en-US" sz="1200" b="1" i="1" dirty="0">
                <a:solidFill>
                  <a:schemeClr val="bg1"/>
                </a:solidFill>
                <a:latin typeface="Times New Roman" pitchFamily="18" charset="0"/>
                <a:cs typeface="Times New Roman" pitchFamily="18" charset="0"/>
              </a:rPr>
              <a:t> </a:t>
            </a:r>
            <a:r>
              <a:rPr lang="en-US" sz="1200" b="1" i="1" dirty="0">
                <a:solidFill>
                  <a:srgbClr val="FFFF00"/>
                </a:solidFill>
                <a:latin typeface="Times New Roman" pitchFamily="18" charset="0"/>
                <a:cs typeface="Times New Roman" pitchFamily="18" charset="0"/>
              </a:rPr>
              <a:t>ABŞ (</a:t>
            </a:r>
            <a:r>
              <a:rPr lang="en-US" sz="1200" b="1" i="1" dirty="0" err="1">
                <a:solidFill>
                  <a:srgbClr val="FFFF00"/>
                </a:solidFill>
                <a:latin typeface="Times New Roman" pitchFamily="18" charset="0"/>
                <a:cs typeface="Times New Roman" pitchFamily="18" charset="0"/>
              </a:rPr>
              <a:t>təqribən</a:t>
            </a:r>
            <a:r>
              <a:rPr lang="en-US" sz="1200" b="1" i="1" dirty="0">
                <a:solidFill>
                  <a:srgbClr val="FFFF00"/>
                </a:solidFill>
                <a:latin typeface="Times New Roman" pitchFamily="18" charset="0"/>
                <a:cs typeface="Times New Roman" pitchFamily="18" charset="0"/>
              </a:rPr>
              <a:t> 97 </a:t>
            </a:r>
            <a:r>
              <a:rPr lang="en-US" sz="1200" b="1" i="1" dirty="0" err="1">
                <a:solidFill>
                  <a:srgbClr val="FFFF00"/>
                </a:solidFill>
                <a:latin typeface="Times New Roman" pitchFamily="18" charset="0"/>
                <a:cs typeface="Times New Roman" pitchFamily="18" charset="0"/>
              </a:rPr>
              <a:t>kq</a:t>
            </a:r>
            <a:r>
              <a:rPr lang="en-US" sz="1200" b="1" i="1" dirty="0">
                <a:solidFill>
                  <a:srgbClr val="FFFF00"/>
                </a:solidFill>
                <a:latin typeface="Times New Roman" pitchFamily="18" charset="0"/>
                <a:cs typeface="Times New Roman" pitchFamily="18" charset="0"/>
              </a:rPr>
              <a:t>), </a:t>
            </a:r>
            <a:r>
              <a:rPr lang="en-US" sz="1200" b="1" i="1" dirty="0" err="1">
                <a:solidFill>
                  <a:srgbClr val="FFFF00"/>
                </a:solidFill>
                <a:latin typeface="Times New Roman" pitchFamily="18" charset="0"/>
                <a:cs typeface="Times New Roman" pitchFamily="18" charset="0"/>
              </a:rPr>
              <a:t>Avstraliya</a:t>
            </a:r>
            <a:r>
              <a:rPr lang="en-US" sz="1200" b="1" i="1" dirty="0">
                <a:solidFill>
                  <a:srgbClr val="FFFF00"/>
                </a:solidFill>
                <a:latin typeface="Times New Roman" pitchFamily="18" charset="0"/>
                <a:cs typeface="Times New Roman" pitchFamily="18" charset="0"/>
              </a:rPr>
              <a:t> (94.8 </a:t>
            </a:r>
            <a:r>
              <a:rPr lang="en-US" sz="1200" b="1" i="1" dirty="0" err="1">
                <a:solidFill>
                  <a:srgbClr val="FFFF00"/>
                </a:solidFill>
                <a:latin typeface="Times New Roman" pitchFamily="18" charset="0"/>
                <a:cs typeface="Times New Roman" pitchFamily="18" charset="0"/>
              </a:rPr>
              <a:t>kq</a:t>
            </a:r>
            <a:r>
              <a:rPr lang="en-US" sz="1200" b="1" i="1" dirty="0">
                <a:solidFill>
                  <a:srgbClr val="FFFF00"/>
                </a:solidFill>
                <a:latin typeface="Times New Roman" pitchFamily="18" charset="0"/>
                <a:cs typeface="Times New Roman" pitchFamily="18" charset="0"/>
              </a:rPr>
              <a:t>), </a:t>
            </a:r>
            <a:r>
              <a:rPr lang="en-US" sz="1200" b="1" i="1" dirty="0" err="1">
                <a:solidFill>
                  <a:srgbClr val="FFFF00"/>
                </a:solidFill>
                <a:latin typeface="Times New Roman" pitchFamily="18" charset="0"/>
                <a:cs typeface="Times New Roman" pitchFamily="18" charset="0"/>
              </a:rPr>
              <a:t>Uruqvay</a:t>
            </a:r>
            <a:r>
              <a:rPr lang="en-US" sz="1200" b="1" i="1" dirty="0">
                <a:solidFill>
                  <a:srgbClr val="FFFF00"/>
                </a:solidFill>
                <a:latin typeface="Times New Roman" pitchFamily="18" charset="0"/>
                <a:cs typeface="Times New Roman" pitchFamily="18" charset="0"/>
              </a:rPr>
              <a:t> (81 </a:t>
            </a:r>
            <a:r>
              <a:rPr lang="en-US" sz="1200" b="1" i="1" dirty="0" err="1">
                <a:solidFill>
                  <a:srgbClr val="FFFF00"/>
                </a:solidFill>
                <a:latin typeface="Times New Roman" pitchFamily="18" charset="0"/>
                <a:cs typeface="Times New Roman" pitchFamily="18" charset="0"/>
              </a:rPr>
              <a:t>kq</a:t>
            </a:r>
            <a:r>
              <a:rPr lang="en-US" sz="1200" b="1" i="1" dirty="0">
                <a:solidFill>
                  <a:srgbClr val="FFFF00"/>
                </a:solidFill>
                <a:latin typeface="Times New Roman" pitchFamily="18" charset="0"/>
                <a:cs typeface="Times New Roman" pitchFamily="18" charset="0"/>
              </a:rPr>
              <a:t>) </a:t>
            </a:r>
            <a:r>
              <a:rPr lang="en-US" sz="1200" b="1" i="1" dirty="0" err="1">
                <a:solidFill>
                  <a:srgbClr val="FFFF00"/>
                </a:solidFill>
                <a:latin typeface="Times New Roman" pitchFamily="18" charset="0"/>
                <a:cs typeface="Times New Roman" pitchFamily="18" charset="0"/>
              </a:rPr>
              <a:t>və</a:t>
            </a:r>
            <a:r>
              <a:rPr lang="en-US" sz="1200" b="1" i="1" dirty="0">
                <a:solidFill>
                  <a:srgbClr val="FFFF00"/>
                </a:solidFill>
                <a:latin typeface="Times New Roman" pitchFamily="18" charset="0"/>
                <a:cs typeface="Times New Roman" pitchFamily="18" charset="0"/>
              </a:rPr>
              <a:t> </a:t>
            </a:r>
            <a:r>
              <a:rPr lang="en-US" sz="1200" b="1" i="1" dirty="0" err="1">
                <a:solidFill>
                  <a:srgbClr val="FFFF00"/>
                </a:solidFill>
                <a:latin typeface="Times New Roman" pitchFamily="18" charset="0"/>
                <a:cs typeface="Times New Roman" pitchFamily="18" charset="0"/>
              </a:rPr>
              <a:t>Braziliyanı</a:t>
            </a:r>
            <a:r>
              <a:rPr lang="en-US" sz="1200" b="1" i="1" dirty="0">
                <a:solidFill>
                  <a:srgbClr val="FFFF00"/>
                </a:solidFill>
                <a:latin typeface="Times New Roman" pitchFamily="18" charset="0"/>
                <a:cs typeface="Times New Roman" pitchFamily="18" charset="0"/>
              </a:rPr>
              <a:t> (77.2 </a:t>
            </a:r>
            <a:r>
              <a:rPr lang="en-US" sz="1200" b="1" i="1" dirty="0" err="1">
                <a:solidFill>
                  <a:srgbClr val="FFFF00"/>
                </a:solidFill>
                <a:latin typeface="Times New Roman" pitchFamily="18" charset="0"/>
                <a:cs typeface="Times New Roman" pitchFamily="18" charset="0"/>
              </a:rPr>
              <a:t>kq</a:t>
            </a:r>
            <a:r>
              <a:rPr lang="en-US" sz="1200" b="1" i="1" dirty="0">
                <a:solidFill>
                  <a:srgbClr val="FFFF00"/>
                </a:solidFill>
                <a:latin typeface="Times New Roman" pitchFamily="18" charset="0"/>
                <a:cs typeface="Times New Roman" pitchFamily="18" charset="0"/>
              </a:rPr>
              <a: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qeyd</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etmək</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olar</a:t>
            </a:r>
            <a:r>
              <a:rPr lang="en-US" sz="1200" b="1" i="1" dirty="0">
                <a:solidFill>
                  <a:schemeClr val="bg1"/>
                </a:solidFill>
                <a:latin typeface="Times New Roman" pitchFamily="18" charset="0"/>
                <a:cs typeface="Times New Roman" pitchFamily="18" charset="0"/>
              </a:rPr>
              <a:t>. Bu </a:t>
            </a:r>
            <a:r>
              <a:rPr lang="en-US" sz="1200" b="1" i="1" dirty="0" err="1">
                <a:solidFill>
                  <a:schemeClr val="bg1"/>
                </a:solidFill>
                <a:latin typeface="Times New Roman" pitchFamily="18" charset="0"/>
                <a:cs typeface="Times New Roman" pitchFamily="18" charset="0"/>
              </a:rPr>
              <a:t>məlumatlar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Azərbaycanda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və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məmulatlarının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istehlak</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səviyyəsinin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orta</a:t>
            </a:r>
            <a:r>
              <a:rPr lang="az-Latn-AZ"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Avropa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səviyyəsinin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hələ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heç</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yarısı</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qədər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olmadığını</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göstərir</a:t>
            </a:r>
            <a:r>
              <a:rPr lang="en-US" sz="1200" b="1" i="1" dirty="0">
                <a:solidFill>
                  <a:schemeClr val="bg1"/>
                </a:solidFill>
                <a:latin typeface="Times New Roman" pitchFamily="18" charset="0"/>
                <a:cs typeface="Times New Roman" pitchFamily="18" charset="0"/>
              </a:rPr>
              <a:t>.</a:t>
            </a:r>
            <a:endParaRPr lang="ru-RU" sz="1200" b="1" i="1"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2F546A"/>
        </a:solidFill>
        <a:effectLst/>
      </p:bgPr>
    </p:bg>
    <p:spTree>
      <p:nvGrpSpPr>
        <p:cNvPr id="1" name=""/>
        <p:cNvGrpSpPr/>
        <p:nvPr/>
      </p:nvGrpSpPr>
      <p:grpSpPr>
        <a:xfrm>
          <a:off x="0" y="0"/>
          <a:ext cx="0" cy="0"/>
          <a:chOff x="0" y="0"/>
          <a:chExt cx="0" cy="0"/>
        </a:xfrm>
      </p:grpSpPr>
      <p:cxnSp>
        <p:nvCxnSpPr>
          <p:cNvPr id="10" name="Straight Connector 9"/>
          <p:cNvCxnSpPr/>
          <p:nvPr/>
        </p:nvCxnSpPr>
        <p:spPr>
          <a:xfrm flipH="1" flipV="1">
            <a:off x="534988" y="3781425"/>
            <a:ext cx="5148262" cy="11113"/>
          </a:xfrm>
          <a:prstGeom prst="line">
            <a:avLst/>
          </a:prstGeom>
          <a:ln w="171450">
            <a:solidFill>
              <a:srgbClr val="DE5B42"/>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flipV="1">
            <a:off x="6407150" y="3792538"/>
            <a:ext cx="5149850" cy="12700"/>
          </a:xfrm>
          <a:prstGeom prst="line">
            <a:avLst/>
          </a:prstGeom>
          <a:ln w="171450">
            <a:solidFill>
              <a:srgbClr val="DE5B42"/>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88925" y="266700"/>
            <a:ext cx="11612563" cy="6297613"/>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aphicFrame>
        <p:nvGraphicFramePr>
          <p:cNvPr id="8197" name="Chart 10"/>
          <p:cNvGraphicFramePr>
            <a:graphicFrameLocks/>
          </p:cNvGraphicFramePr>
          <p:nvPr/>
        </p:nvGraphicFramePr>
        <p:xfrm>
          <a:off x="376238" y="292100"/>
          <a:ext cx="5465762" cy="2954338"/>
        </p:xfrm>
        <a:graphic>
          <a:graphicData uri="http://schemas.openxmlformats.org/presentationml/2006/ole">
            <mc:AlternateContent xmlns:mc="http://schemas.openxmlformats.org/markup-compatibility/2006">
              <mc:Choice xmlns:v="urn:schemas-microsoft-com:vml" Requires="v">
                <p:oleObj spid="_x0000_s8256" r:id="rId3" imgW="5462489" imgH="2956816" progId="Excel.Chart.8">
                  <p:embed/>
                </p:oleObj>
              </mc:Choice>
              <mc:Fallback>
                <p:oleObj r:id="rId3" imgW="5462489" imgH="2956816" progId="Excel.Chart.8">
                  <p:embed/>
                  <p:pic>
                    <p:nvPicPr>
                      <p:cNvPr id="0" name="Chart 10"/>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6238" y="292100"/>
                        <a:ext cx="5465762" cy="295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8198" name="Rectangle 1"/>
          <p:cNvSpPr>
            <a:spLocks noChangeArrowheads="1"/>
          </p:cNvSpPr>
          <p:nvPr/>
        </p:nvSpPr>
        <p:spPr bwMode="auto">
          <a:xfrm>
            <a:off x="290513" y="3195638"/>
            <a:ext cx="558165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1600" b="1" i="1">
                <a:solidFill>
                  <a:schemeClr val="bg1"/>
                </a:solidFill>
              </a:rPr>
              <a:t>2005-2016-c</a:t>
            </a:r>
            <a:r>
              <a:rPr lang="az-Latn-AZ" sz="1600" b="1" i="1">
                <a:solidFill>
                  <a:schemeClr val="bg1"/>
                </a:solidFill>
              </a:rPr>
              <a:t>ı</a:t>
            </a:r>
            <a:r>
              <a:rPr lang="en-US" sz="1600" b="1" i="1">
                <a:solidFill>
                  <a:schemeClr val="bg1"/>
                </a:solidFill>
              </a:rPr>
              <a:t> illərdə ət və ət məhsulları üzrə pərakəndə ticarət dövriyyəsi, </a:t>
            </a:r>
            <a:r>
              <a:rPr lang="en-US" sz="1400" b="1" i="1">
                <a:solidFill>
                  <a:schemeClr val="bg1"/>
                </a:solidFill>
              </a:rPr>
              <a:t>mln.AZN</a:t>
            </a:r>
            <a:endParaRPr lang="ru-RU" sz="1600" b="1" i="1">
              <a:solidFill>
                <a:schemeClr val="bg1"/>
              </a:solidFill>
            </a:endParaRPr>
          </a:p>
        </p:txBody>
      </p:sp>
      <p:sp>
        <p:nvSpPr>
          <p:cNvPr id="8199" name="Rectangle 2"/>
          <p:cNvSpPr>
            <a:spLocks noChangeArrowheads="1"/>
          </p:cNvSpPr>
          <p:nvPr/>
        </p:nvSpPr>
        <p:spPr bwMode="auto">
          <a:xfrm>
            <a:off x="344488" y="3844925"/>
            <a:ext cx="11430000"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az-Latn-AZ" sz="1200" b="1" i="1" dirty="0">
                <a:solidFill>
                  <a:schemeClr val="bg1"/>
                </a:solidFill>
                <a:latin typeface="Times New Roman" pitchFamily="18" charset="0"/>
                <a:cs typeface="Times New Roman" pitchFamily="18" charset="0"/>
              </a:rPr>
              <a:t>	Bir sıra əsas göstəricilərin araşdırılması sırasında müxtəlif illərə görə pərakəndə ticarət dövriyyəsi və ət istehsalının tərkibi hesablanmışdır. Dinamikaya uyğun olaraq qeyd etmək mümkündür ki, ö</a:t>
            </a:r>
            <a:r>
              <a:rPr lang="en-US" sz="1200" b="1" i="1" dirty="0" err="1">
                <a:solidFill>
                  <a:schemeClr val="bg1"/>
                </a:solidFill>
                <a:latin typeface="Times New Roman" pitchFamily="18" charset="0"/>
                <a:cs typeface="Times New Roman" pitchFamily="18" charset="0"/>
              </a:rPr>
              <a:t>lkədə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və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məhsullarının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pərakəndə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ticarətinin</a:t>
            </a:r>
            <a:r>
              <a:rPr lang="az-Latn-AZ"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əksər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hissəsini</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iribuynuzlu</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və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xırda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buynuzlu</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heyvan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əti</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təşkil</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edir</a:t>
            </a:r>
            <a:r>
              <a:rPr lang="az-Latn-AZ" sz="1200" b="1" i="1" dirty="0">
                <a:solidFill>
                  <a:schemeClr val="bg1"/>
                </a:solidFill>
                <a:latin typeface="Times New Roman" pitchFamily="18" charset="0"/>
                <a:cs typeface="Times New Roman" pitchFamily="18" charset="0"/>
              </a:rPr>
              <a:t>. 2010-cu illə müqayisədə 2016-cı ildə pərakəndə ticarət dövriyyəsinin həcmi ət üzrə (quş əti olmadan) </a:t>
            </a:r>
            <a:r>
              <a:rPr lang="az-Latn-AZ" sz="1200" b="1" i="1" dirty="0">
                <a:solidFill>
                  <a:srgbClr val="FFFF00"/>
                </a:solidFill>
                <a:latin typeface="Times New Roman" pitchFamily="18" charset="0"/>
                <a:cs typeface="Times New Roman" pitchFamily="18" charset="0"/>
              </a:rPr>
              <a:t>83.8%, quş əti üzrə 79.0%, </a:t>
            </a:r>
            <a:r>
              <a:rPr lang="az-Latn-AZ" sz="1200" b="1" i="1" dirty="0">
                <a:solidFill>
                  <a:schemeClr val="bg1"/>
                </a:solidFill>
                <a:latin typeface="Times New Roman" pitchFamily="18" charset="0"/>
                <a:cs typeface="Times New Roman" pitchFamily="18" charset="0"/>
              </a:rPr>
              <a:t>ət məhsulları üzrə </a:t>
            </a:r>
            <a:r>
              <a:rPr lang="az-Latn-AZ" sz="1200" b="1" i="1" dirty="0">
                <a:solidFill>
                  <a:srgbClr val="FFFF00"/>
                </a:solidFill>
                <a:latin typeface="Times New Roman" pitchFamily="18" charset="0"/>
                <a:cs typeface="Times New Roman" pitchFamily="18" charset="0"/>
              </a:rPr>
              <a:t>2.4 dəfə, ət konservləri üzrə 2.2</a:t>
            </a:r>
            <a:r>
              <a:rPr lang="az-Latn-AZ" sz="1200" b="1" i="1" dirty="0">
                <a:solidFill>
                  <a:schemeClr val="bg1"/>
                </a:solidFill>
                <a:latin typeface="Times New Roman" pitchFamily="18" charset="0"/>
                <a:cs typeface="Times New Roman" pitchFamily="18" charset="0"/>
              </a:rPr>
              <a:t> dəfə artıb.  Statistik məlumatlara əsasən 2016-cı ildə ərzaq məhsulları üzrə pərakəndə ticarət dövriyyəsinin təqribən ¼-i bütün növlərdən olan ət və ət məhsullarının (balıq və balıq məhsulları, habelə diri kənd təsərrüfatı heyvanlarının pərakəndə satışı da daxil olmaqla) payına düşüb. 2016-cı ildə ölkə üzrə ümumi pərakəndə ticarət dövriyyəsinin cəmi </a:t>
            </a:r>
            <a:r>
              <a:rPr lang="az-Latn-AZ" sz="1200" b="1" i="1" dirty="0">
                <a:solidFill>
                  <a:srgbClr val="FFFF00"/>
                </a:solidFill>
                <a:latin typeface="Times New Roman" pitchFamily="18" charset="0"/>
                <a:cs typeface="Times New Roman" pitchFamily="18" charset="0"/>
              </a:rPr>
              <a:t>5%-i ət, 1.8%-i quş əti və 0.6%-i ət </a:t>
            </a:r>
            <a:r>
              <a:rPr lang="az-Latn-AZ" sz="1200" b="1" i="1" dirty="0">
                <a:solidFill>
                  <a:schemeClr val="bg1"/>
                </a:solidFill>
                <a:latin typeface="Times New Roman" pitchFamily="18" charset="0"/>
                <a:cs typeface="Times New Roman" pitchFamily="18" charset="0"/>
              </a:rPr>
              <a:t>məhsullarının alqı-satqısı ilə bağlı olub. SK-nın məlumatına görə, 2016-cı ildə ölkəmizdə ət və ət məhsullarının (balıq və balıq məhsulları, diri kənd təsərrüfatı heyvanlarının satışı nəzərə alınmadan) pərakəndə ticarət dövriyyəsinin ümumi həcmi </a:t>
            </a:r>
            <a:r>
              <a:rPr lang="az-Latn-AZ" sz="1200" b="1" i="1" dirty="0">
                <a:solidFill>
                  <a:srgbClr val="FFFF00"/>
                </a:solidFill>
                <a:latin typeface="Times New Roman" pitchFamily="18" charset="0"/>
                <a:cs typeface="Times New Roman" pitchFamily="18" charset="0"/>
              </a:rPr>
              <a:t>2.2 mlrd. manat olub ki, bunun da 1.5</a:t>
            </a:r>
            <a:r>
              <a:rPr lang="az-Latn-AZ" sz="1200" b="1" i="1" dirty="0">
                <a:solidFill>
                  <a:schemeClr val="bg1"/>
                </a:solidFill>
                <a:latin typeface="Times New Roman" pitchFamily="18" charset="0"/>
                <a:cs typeface="Times New Roman" pitchFamily="18" charset="0"/>
              </a:rPr>
              <a:t> mlrd. manatı (</a:t>
            </a:r>
            <a:r>
              <a:rPr lang="az-Latn-AZ" sz="1200" b="1" i="1" dirty="0">
                <a:solidFill>
                  <a:srgbClr val="FFFF00"/>
                </a:solidFill>
                <a:latin typeface="Times New Roman" pitchFamily="18" charset="0"/>
                <a:cs typeface="Times New Roman" pitchFamily="18" charset="0"/>
              </a:rPr>
              <a:t>67.2 %-i) ətin (quş əti daxil olmadan), 554.4 milyon manatı (24.8 %-i) quş ətinin, 173.3 milyon manatı (7.8 %-i) isə ət məhsullarının (kolbasa və kolbasa </a:t>
            </a:r>
            <a:r>
              <a:rPr lang="az-Latn-AZ" sz="1200" b="1" i="1" dirty="0">
                <a:solidFill>
                  <a:schemeClr val="bg1"/>
                </a:solidFill>
                <a:latin typeface="Times New Roman" pitchFamily="18" charset="0"/>
                <a:cs typeface="Times New Roman" pitchFamily="18" charset="0"/>
              </a:rPr>
              <a:t>məmulatları və s.) payına düş</a:t>
            </a:r>
            <a:r>
              <a:rPr lang="en-US" sz="1200" b="1" i="1" dirty="0">
                <a:solidFill>
                  <a:schemeClr val="bg1"/>
                </a:solidFill>
                <a:latin typeface="Times New Roman" pitchFamily="18" charset="0"/>
                <a:cs typeface="Times New Roman" pitchFamily="18" charset="0"/>
              </a:rPr>
              <a:t>m</a:t>
            </a:r>
            <a:r>
              <a:rPr lang="az-Latn-AZ" sz="1200" b="1" i="1" dirty="0">
                <a:solidFill>
                  <a:schemeClr val="bg1"/>
                </a:solidFill>
                <a:latin typeface="Times New Roman" pitchFamily="18" charset="0"/>
                <a:cs typeface="Times New Roman" pitchFamily="18" charset="0"/>
              </a:rPr>
              <a:t>üşdür. </a:t>
            </a:r>
            <a:r>
              <a:rPr lang="en-US" sz="1200" b="1" i="1" dirty="0">
                <a:solidFill>
                  <a:schemeClr val="bg1"/>
                </a:solidFill>
                <a:latin typeface="Times New Roman" pitchFamily="18" charset="0"/>
                <a:cs typeface="Times New Roman" pitchFamily="18" charset="0"/>
              </a:rPr>
              <a:t>DSK-</a:t>
            </a:r>
            <a:r>
              <a:rPr lang="en-US" sz="1200" b="1" i="1" dirty="0" err="1">
                <a:solidFill>
                  <a:schemeClr val="bg1"/>
                </a:solidFill>
                <a:latin typeface="Times New Roman" pitchFamily="18" charset="0"/>
                <a:cs typeface="Times New Roman" pitchFamily="18" charset="0"/>
              </a:rPr>
              <a:t>nın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məlumatları</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göstərir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ki</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bu</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dövr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ərzində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istehsalındakı</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belə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sabit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davamlı</a:t>
            </a:r>
            <a:r>
              <a:rPr lang="az-Latn-AZ"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artım</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dina</a:t>
            </a:r>
            <a:r>
              <a:rPr lang="az-Latn-AZ" sz="1200" b="1" i="1" dirty="0">
                <a:solidFill>
                  <a:schemeClr val="bg1"/>
                </a:solidFill>
                <a:latin typeface="Times New Roman" pitchFamily="18" charset="0"/>
                <a:cs typeface="Times New Roman" pitchFamily="18" charset="0"/>
              </a:rPr>
              <a:t>m</a:t>
            </a:r>
            <a:r>
              <a:rPr lang="en-US" sz="1200" b="1" i="1" dirty="0" err="1">
                <a:solidFill>
                  <a:schemeClr val="bg1"/>
                </a:solidFill>
                <a:latin typeface="Times New Roman" pitchFamily="18" charset="0"/>
                <a:cs typeface="Times New Roman" pitchFamily="18" charset="0"/>
              </a:rPr>
              <a:t>ikası</a:t>
            </a:r>
            <a:r>
              <a:rPr lang="az-Latn-AZ" sz="1200" b="1" i="1" dirty="0">
                <a:solidFill>
                  <a:schemeClr val="bg1"/>
                </a:solidFill>
                <a:latin typeface="Times New Roman" pitchFamily="18" charset="0"/>
                <a:cs typeface="Times New Roman" pitchFamily="18" charset="0"/>
              </a:rPr>
              <a: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əsasən</a:t>
            </a:r>
            <a:r>
              <a:rPr lang="az-Latn-AZ" sz="1200" b="1" i="1" dirty="0">
                <a:solidFill>
                  <a:schemeClr val="bg1"/>
                </a:solidFill>
                <a:latin typeface="Times New Roman" pitchFamily="18" charset="0"/>
                <a:cs typeface="Times New Roman" pitchFamily="18" charset="0"/>
              </a:rPr>
              <a: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ətin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çox</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hissəsini</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təşkil</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edən</a:t>
            </a:r>
            <a:r>
              <a:rPr lang="en-US" sz="1200" b="1" i="1" dirty="0">
                <a:solidFill>
                  <a:schemeClr val="bg1"/>
                </a:solidFill>
                <a:latin typeface="Times New Roman" pitchFamily="18" charset="0"/>
                <a:cs typeface="Times New Roman" pitchFamily="18" charset="0"/>
              </a:rPr>
              <a:t> mal </a:t>
            </a:r>
            <a:r>
              <a:rPr lang="en-US" sz="1200" b="1" i="1" dirty="0" err="1">
                <a:solidFill>
                  <a:schemeClr val="bg1"/>
                </a:solidFill>
                <a:latin typeface="Times New Roman" pitchFamily="18" charset="0"/>
                <a:cs typeface="Times New Roman" pitchFamily="18" charset="0"/>
              </a:rPr>
              <a:t>əti</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istehsalının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hesabına</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olub</a:t>
            </a:r>
            <a:r>
              <a:rPr lang="en-US" sz="1200" b="1" i="1" dirty="0">
                <a:solidFill>
                  <a:schemeClr val="bg1"/>
                </a:solidFill>
                <a:latin typeface="Times New Roman" pitchFamily="18" charset="0"/>
                <a:cs typeface="Times New Roman" pitchFamily="18" charset="0"/>
              </a:rPr>
              <a:t>:</a:t>
            </a:r>
            <a:r>
              <a:rPr lang="az-Latn-AZ" sz="1200" b="1" i="1" dirty="0">
                <a:solidFill>
                  <a:schemeClr val="bg1"/>
                </a:solidFill>
                <a:latin typeface="Times New Roman" pitchFamily="18" charset="0"/>
                <a:cs typeface="Times New Roman" pitchFamily="18" charset="0"/>
              </a:rPr>
              <a:t> </a:t>
            </a:r>
            <a:r>
              <a:rPr lang="en-US" sz="1200" b="1" i="1" dirty="0">
                <a:solidFill>
                  <a:schemeClr val="bg1"/>
                </a:solidFill>
                <a:latin typeface="Times New Roman" pitchFamily="18" charset="0"/>
                <a:cs typeface="Times New Roman" pitchFamily="18" charset="0"/>
              </a:rPr>
              <a:t>2010-cu </a:t>
            </a:r>
            <a:r>
              <a:rPr lang="en-US" sz="1200" b="1" i="1" dirty="0" err="1">
                <a:solidFill>
                  <a:schemeClr val="bg1"/>
                </a:solidFill>
                <a:latin typeface="Times New Roman" pitchFamily="18" charset="0"/>
                <a:cs typeface="Times New Roman" pitchFamily="18" charset="0"/>
              </a:rPr>
              <a:t>illə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müqayisədə</a:t>
            </a:r>
            <a:r>
              <a:rPr lang="en-US" sz="1200" b="1" i="1" dirty="0">
                <a:solidFill>
                  <a:schemeClr val="bg1"/>
                </a:solidFill>
                <a:latin typeface="Times New Roman" pitchFamily="18" charset="0"/>
                <a:cs typeface="Times New Roman" pitchFamily="18" charset="0"/>
              </a:rPr>
              <a:t> 2016-cı </a:t>
            </a:r>
            <a:r>
              <a:rPr lang="en-US" sz="1200" b="1" i="1" dirty="0" err="1">
                <a:solidFill>
                  <a:schemeClr val="bg1"/>
                </a:solidFill>
                <a:latin typeface="Times New Roman" pitchFamily="18" charset="0"/>
                <a:cs typeface="Times New Roman" pitchFamily="18" charset="0"/>
              </a:rPr>
              <a:t>ildə</a:t>
            </a:r>
            <a:r>
              <a:rPr lang="en-US" sz="1200" b="1" i="1" dirty="0">
                <a:solidFill>
                  <a:schemeClr val="bg1"/>
                </a:solidFill>
                <a:latin typeface="Times New Roman" pitchFamily="18" charset="0"/>
                <a:cs typeface="Times New Roman" pitchFamily="18" charset="0"/>
              </a:rPr>
              <a:t> mal </a:t>
            </a:r>
            <a:r>
              <a:rPr lang="en-US" sz="1200" b="1" i="1" dirty="0" err="1">
                <a:solidFill>
                  <a:schemeClr val="bg1"/>
                </a:solidFill>
                <a:latin typeface="Times New Roman" pitchFamily="18" charset="0"/>
                <a:cs typeface="Times New Roman" pitchFamily="18" charset="0"/>
              </a:rPr>
              <a:t>əti</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istehsalı</a:t>
            </a:r>
            <a:r>
              <a:rPr lang="en-US" sz="1200" b="1" i="1" dirty="0">
                <a:solidFill>
                  <a:schemeClr val="bg1"/>
                </a:solidFill>
                <a:latin typeface="Times New Roman" pitchFamily="18" charset="0"/>
                <a:cs typeface="Times New Roman" pitchFamily="18" charset="0"/>
              </a:rPr>
              <a:t> </a:t>
            </a:r>
            <a:r>
              <a:rPr lang="en-US" sz="1200" b="1" i="1" dirty="0">
                <a:solidFill>
                  <a:srgbClr val="FFFF00"/>
                </a:solidFill>
                <a:latin typeface="Times New Roman" pitchFamily="18" charset="0"/>
                <a:cs typeface="Times New Roman" pitchFamily="18" charset="0"/>
              </a:rPr>
              <a:t>16.0%</a:t>
            </a:r>
            <a:r>
              <a:rPr lang="en-US" sz="1200" b="1" i="1" dirty="0">
                <a:solidFill>
                  <a:schemeClr val="bg1"/>
                </a:solidFill>
                <a:latin typeface="Times New Roman" pitchFamily="18" charset="0"/>
                <a:cs typeface="Times New Roman" pitchFamily="18" charset="0"/>
              </a:rPr>
              <a:t> art</a:t>
            </a:r>
            <a:r>
              <a:rPr lang="az-Latn-AZ" sz="1200" b="1" i="1" dirty="0">
                <a:solidFill>
                  <a:schemeClr val="bg1"/>
                </a:solidFill>
                <a:latin typeface="Times New Roman" pitchFamily="18" charset="0"/>
                <a:cs typeface="Times New Roman" pitchFamily="18" charset="0"/>
              </a:rPr>
              <a:t>mışdır. Quş əti istehsalı 2010-cu ildəki </a:t>
            </a:r>
            <a:r>
              <a:rPr lang="az-Latn-AZ" sz="1200" b="1" i="1" dirty="0">
                <a:solidFill>
                  <a:srgbClr val="FFFF00"/>
                </a:solidFill>
                <a:latin typeface="Times New Roman" pitchFamily="18" charset="0"/>
                <a:cs typeface="Times New Roman" pitchFamily="18" charset="0"/>
              </a:rPr>
              <a:t>64.5 min </a:t>
            </a:r>
            <a:r>
              <a:rPr lang="az-Latn-AZ" sz="1200" b="1" i="1" dirty="0">
                <a:solidFill>
                  <a:schemeClr val="bg1"/>
                </a:solidFill>
                <a:latin typeface="Times New Roman" pitchFamily="18" charset="0"/>
                <a:cs typeface="Times New Roman" pitchFamily="18" charset="0"/>
              </a:rPr>
              <a:t>tondan 2014-cü ildə </a:t>
            </a:r>
            <a:r>
              <a:rPr lang="az-Latn-AZ" sz="1200" b="1" i="1" dirty="0">
                <a:solidFill>
                  <a:srgbClr val="FFFF00"/>
                </a:solidFill>
                <a:latin typeface="Times New Roman" pitchFamily="18" charset="0"/>
                <a:cs typeface="Times New Roman" pitchFamily="18" charset="0"/>
              </a:rPr>
              <a:t>90.0 min </a:t>
            </a:r>
            <a:r>
              <a:rPr lang="az-Latn-AZ" sz="1200" b="1" i="1" dirty="0">
                <a:solidFill>
                  <a:schemeClr val="bg1"/>
                </a:solidFill>
                <a:latin typeface="Times New Roman" pitchFamily="18" charset="0"/>
                <a:cs typeface="Times New Roman" pitchFamily="18" charset="0"/>
              </a:rPr>
              <a:t>tona yüksəlsə də </a:t>
            </a:r>
            <a:r>
              <a:rPr lang="az-Latn-AZ" sz="1200" b="1" i="1" dirty="0">
                <a:solidFill>
                  <a:srgbClr val="FFFF00"/>
                </a:solidFill>
                <a:latin typeface="Times New Roman" pitchFamily="18" charset="0"/>
                <a:cs typeface="Times New Roman" pitchFamily="18" charset="0"/>
              </a:rPr>
              <a:t>(39.5%-lik artım</a:t>
            </a:r>
            <a:r>
              <a:rPr lang="az-Latn-AZ" sz="1200" b="1" i="1" dirty="0">
                <a:solidFill>
                  <a:schemeClr val="bg1"/>
                </a:solidFill>
                <a:latin typeface="Times New Roman" pitchFamily="18" charset="0"/>
                <a:cs typeface="Times New Roman" pitchFamily="18" charset="0"/>
              </a:rPr>
              <a:t>), sonradan azalıb və 2016-cı ildə </a:t>
            </a:r>
            <a:r>
              <a:rPr lang="az-Latn-AZ" sz="1200" b="1" i="1" dirty="0">
                <a:solidFill>
                  <a:srgbClr val="FFFF00"/>
                </a:solidFill>
                <a:latin typeface="Times New Roman" pitchFamily="18" charset="0"/>
                <a:cs typeface="Times New Roman" pitchFamily="18" charset="0"/>
              </a:rPr>
              <a:t>86.1 min ton </a:t>
            </a:r>
            <a:r>
              <a:rPr lang="az-Latn-AZ" sz="1200" b="1" i="1" dirty="0">
                <a:solidFill>
                  <a:schemeClr val="bg1"/>
                </a:solidFill>
                <a:latin typeface="Times New Roman" pitchFamily="18" charset="0"/>
                <a:cs typeface="Times New Roman" pitchFamily="18" charset="0"/>
              </a:rPr>
              <a:t>(2014-cü illə müqayisədə </a:t>
            </a:r>
            <a:r>
              <a:rPr lang="az-Latn-AZ" sz="1200" b="1" i="1" dirty="0">
                <a:solidFill>
                  <a:srgbClr val="FFFF00"/>
                </a:solidFill>
                <a:latin typeface="Times New Roman" pitchFamily="18" charset="0"/>
                <a:cs typeface="Times New Roman" pitchFamily="18" charset="0"/>
              </a:rPr>
              <a:t>4.3%-lik azalma</a:t>
            </a:r>
            <a:r>
              <a:rPr lang="az-Latn-AZ" sz="1200" b="1" i="1" dirty="0">
                <a:solidFill>
                  <a:schemeClr val="bg1"/>
                </a:solidFill>
                <a:latin typeface="Times New Roman" pitchFamily="18" charset="0"/>
                <a:cs typeface="Times New Roman" pitchFamily="18" charset="0"/>
              </a:rPr>
              <a:t>) olub. 2010-2016-cı illər dövründə ölkədə qoyun və keçi əti istehsalı </a:t>
            </a:r>
            <a:r>
              <a:rPr lang="az-Latn-AZ" sz="1200" b="1" i="1" dirty="0">
                <a:solidFill>
                  <a:srgbClr val="FFFF00"/>
                </a:solidFill>
                <a:latin typeface="Times New Roman" pitchFamily="18" charset="0"/>
                <a:cs typeface="Times New Roman" pitchFamily="18" charset="0"/>
              </a:rPr>
              <a:t>71.3 min tondan 74.6 min tona </a:t>
            </a:r>
            <a:r>
              <a:rPr lang="az-Latn-AZ" sz="1200" b="1" i="1" dirty="0">
                <a:solidFill>
                  <a:schemeClr val="bg1"/>
                </a:solidFill>
                <a:latin typeface="Times New Roman" pitchFamily="18" charset="0"/>
                <a:cs typeface="Times New Roman" pitchFamily="18" charset="0"/>
              </a:rPr>
              <a:t>yüksəlib, yəni cəmi 3.3 min ton, yaxud 4.6% artıb. Eyni dövrdə donuz əti istehsalı isə </a:t>
            </a:r>
            <a:r>
              <a:rPr lang="az-Latn-AZ" sz="1200" b="1" i="1" dirty="0">
                <a:solidFill>
                  <a:srgbClr val="FFFF00"/>
                </a:solidFill>
                <a:latin typeface="Times New Roman" pitchFamily="18" charset="0"/>
                <a:cs typeface="Times New Roman" pitchFamily="18" charset="0"/>
              </a:rPr>
              <a:t>37.5% azalıb</a:t>
            </a:r>
            <a:r>
              <a:rPr lang="az-Latn-AZ" sz="1200" b="1" i="1" dirty="0">
                <a:solidFill>
                  <a:schemeClr val="bg1"/>
                </a:solidFill>
                <a:latin typeface="Times New Roman" pitchFamily="18" charset="0"/>
                <a:cs typeface="Times New Roman" pitchFamily="18" charset="0"/>
              </a:rPr>
              <a:t>. Bunu da qeyd etməliyik ki,  Statistik məlumatlara görə, bütün təsərrüfat kateqoriyaları (ev təsərrüfatları) nəzərə alınmaqla, 2016-cı ildə ölkədə ümumilikdə </a:t>
            </a:r>
            <a:r>
              <a:rPr lang="az-Latn-AZ" sz="1200" b="1" i="1" dirty="0">
                <a:solidFill>
                  <a:srgbClr val="FFFF00"/>
                </a:solidFill>
                <a:latin typeface="Times New Roman" pitchFamily="18" charset="0"/>
                <a:cs typeface="Times New Roman" pitchFamily="18" charset="0"/>
              </a:rPr>
              <a:t>302.2 min ton ət istehsal </a:t>
            </a:r>
            <a:r>
              <a:rPr lang="az-Latn-AZ" sz="1200" b="1" i="1" dirty="0">
                <a:solidFill>
                  <a:schemeClr val="bg1"/>
                </a:solidFill>
                <a:latin typeface="Times New Roman" pitchFamily="18" charset="0"/>
                <a:cs typeface="Times New Roman" pitchFamily="18" charset="0"/>
              </a:rPr>
              <a:t>edilib ki, bunun da </a:t>
            </a:r>
            <a:r>
              <a:rPr lang="az-Latn-AZ" sz="1200" b="1" i="1" dirty="0">
                <a:solidFill>
                  <a:srgbClr val="FFFF00"/>
                </a:solidFill>
                <a:latin typeface="Times New Roman" pitchFamily="18" charset="0"/>
                <a:cs typeface="Times New Roman" pitchFamily="18" charset="0"/>
              </a:rPr>
              <a:t>131.0 min tonu mal əti, 95.5 min tonu quş əti, 75.2 </a:t>
            </a:r>
            <a:r>
              <a:rPr lang="az-Latn-AZ" sz="1200" b="1" i="1" dirty="0">
                <a:solidFill>
                  <a:schemeClr val="bg1"/>
                </a:solidFill>
                <a:latin typeface="Times New Roman" pitchFamily="18" charset="0"/>
                <a:cs typeface="Times New Roman" pitchFamily="18" charset="0"/>
              </a:rPr>
              <a:t>min tonu qoyun və keçi əti olmuşdur.</a:t>
            </a:r>
            <a:endParaRPr lang="ru-RU" sz="1200" b="1" i="1" dirty="0">
              <a:solidFill>
                <a:schemeClr val="bg1"/>
              </a:solidFill>
              <a:latin typeface="Times New Roman" pitchFamily="18" charset="0"/>
              <a:cs typeface="Times New Roman" pitchFamily="18" charset="0"/>
            </a:endParaRPr>
          </a:p>
        </p:txBody>
      </p:sp>
      <p:graphicFrame>
        <p:nvGraphicFramePr>
          <p:cNvPr id="8200" name="Chart 12"/>
          <p:cNvGraphicFramePr>
            <a:graphicFrameLocks/>
          </p:cNvGraphicFramePr>
          <p:nvPr/>
        </p:nvGraphicFramePr>
        <p:xfrm>
          <a:off x="5897563" y="301625"/>
          <a:ext cx="5916612" cy="2944813"/>
        </p:xfrm>
        <a:graphic>
          <a:graphicData uri="http://schemas.openxmlformats.org/presentationml/2006/ole">
            <mc:AlternateContent xmlns:mc="http://schemas.openxmlformats.org/markup-compatibility/2006">
              <mc:Choice xmlns:v="urn:schemas-microsoft-com:vml" Requires="v">
                <p:oleObj spid="_x0000_s8257" r:id="rId5" imgW="5913633" imgH="2950720" progId="Excel.Chart.8">
                  <p:embed/>
                </p:oleObj>
              </mc:Choice>
              <mc:Fallback>
                <p:oleObj r:id="rId5" imgW="5913633" imgH="2950720" progId="Excel.Chart.8">
                  <p:embed/>
                  <p:pic>
                    <p:nvPicPr>
                      <p:cNvPr id="0" name="Chart 12"/>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97563" y="301625"/>
                        <a:ext cx="5916612" cy="294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8201" name="Rectangle 4"/>
          <p:cNvSpPr>
            <a:spLocks noChangeArrowheads="1"/>
          </p:cNvSpPr>
          <p:nvPr/>
        </p:nvSpPr>
        <p:spPr bwMode="auto">
          <a:xfrm>
            <a:off x="5948363" y="3041650"/>
            <a:ext cx="579437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endParaRPr lang="az-Latn-AZ" sz="1400" b="1" i="1">
              <a:solidFill>
                <a:schemeClr val="bg1"/>
              </a:solidFill>
              <a:cs typeface="Times New Roman" pitchFamily="18" charset="0"/>
            </a:endParaRPr>
          </a:p>
          <a:p>
            <a:pPr algn="ctr"/>
            <a:r>
              <a:rPr lang="en-US" sz="1400" b="1" i="1">
                <a:solidFill>
                  <a:schemeClr val="bg1"/>
                </a:solidFill>
                <a:cs typeface="Times New Roman" pitchFamily="18" charset="0"/>
              </a:rPr>
              <a:t>Azərbaycanda ət istehsalının tərkibi və dinamikası</a:t>
            </a:r>
            <a:r>
              <a:rPr lang="az-Latn-AZ" sz="1400" b="1" i="1">
                <a:solidFill>
                  <a:schemeClr val="bg1"/>
                </a:solidFill>
                <a:cs typeface="Times New Roman" pitchFamily="18" charset="0"/>
              </a:rPr>
              <a:t> </a:t>
            </a:r>
            <a:r>
              <a:rPr lang="en-US" sz="1400" b="1" i="1">
                <a:solidFill>
                  <a:schemeClr val="bg1"/>
                </a:solidFill>
                <a:cs typeface="Times New Roman" pitchFamily="18" charset="0"/>
              </a:rPr>
              <a:t>(sənaye</a:t>
            </a:r>
            <a:r>
              <a:rPr lang="az-Latn-AZ" sz="1400" b="1" i="1">
                <a:solidFill>
                  <a:schemeClr val="bg1"/>
                </a:solidFill>
                <a:cs typeface="Times New Roman" pitchFamily="18" charset="0"/>
              </a:rPr>
              <a:t> </a:t>
            </a:r>
            <a:r>
              <a:rPr lang="en-US" sz="1400" b="1" i="1">
                <a:solidFill>
                  <a:schemeClr val="bg1"/>
                </a:solidFill>
                <a:cs typeface="Times New Roman" pitchFamily="18" charset="0"/>
              </a:rPr>
              <a:t>üsulu ilə), min ton</a:t>
            </a:r>
            <a:endParaRPr lang="ru-RU" sz="1400" b="1" i="1">
              <a:solidFill>
                <a:schemeClr val="bg1"/>
              </a:solidFill>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2F546A"/>
        </a:solidFill>
        <a:effectLst/>
      </p:bgPr>
    </p:bg>
    <p:spTree>
      <p:nvGrpSpPr>
        <p:cNvPr id="1" name=""/>
        <p:cNvGrpSpPr/>
        <p:nvPr/>
      </p:nvGrpSpPr>
      <p:grpSpPr>
        <a:xfrm>
          <a:off x="0" y="0"/>
          <a:ext cx="0" cy="0"/>
          <a:chOff x="0" y="0"/>
          <a:chExt cx="0" cy="0"/>
        </a:xfrm>
      </p:grpSpPr>
      <p:cxnSp>
        <p:nvCxnSpPr>
          <p:cNvPr id="10" name="Straight Connector 9"/>
          <p:cNvCxnSpPr/>
          <p:nvPr/>
        </p:nvCxnSpPr>
        <p:spPr>
          <a:xfrm flipH="1" flipV="1">
            <a:off x="288925" y="3524250"/>
            <a:ext cx="5276850" cy="6350"/>
          </a:xfrm>
          <a:prstGeom prst="line">
            <a:avLst/>
          </a:prstGeom>
          <a:ln w="171450">
            <a:solidFill>
              <a:srgbClr val="DE5B42"/>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flipV="1">
            <a:off x="6094413" y="3530600"/>
            <a:ext cx="5649912" cy="6350"/>
          </a:xfrm>
          <a:prstGeom prst="line">
            <a:avLst/>
          </a:prstGeom>
          <a:ln w="171450">
            <a:solidFill>
              <a:srgbClr val="DE5B42"/>
            </a:solidFill>
          </a:ln>
        </p:spPr>
        <p:style>
          <a:lnRef idx="1">
            <a:schemeClr val="accent1"/>
          </a:lnRef>
          <a:fillRef idx="0">
            <a:schemeClr val="accent1"/>
          </a:fillRef>
          <a:effectRef idx="0">
            <a:schemeClr val="accent1"/>
          </a:effectRef>
          <a:fontRef idx="minor">
            <a:schemeClr val="tx1"/>
          </a:fontRef>
        </p:style>
      </p:cxnSp>
      <p:pic>
        <p:nvPicPr>
          <p:cNvPr id="9220" name="Chart 7"/>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575" y="500063"/>
            <a:ext cx="5291138" cy="298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288925" y="266700"/>
            <a:ext cx="11612563" cy="6297613"/>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aphicFrame>
        <p:nvGraphicFramePr>
          <p:cNvPr id="9222" name="Chart 11"/>
          <p:cNvGraphicFramePr>
            <a:graphicFrameLocks/>
          </p:cNvGraphicFramePr>
          <p:nvPr/>
        </p:nvGraphicFramePr>
        <p:xfrm>
          <a:off x="357188" y="301625"/>
          <a:ext cx="5367337" cy="2867025"/>
        </p:xfrm>
        <a:graphic>
          <a:graphicData uri="http://schemas.openxmlformats.org/presentationml/2006/ole">
            <mc:AlternateContent xmlns:mc="http://schemas.openxmlformats.org/markup-compatibility/2006">
              <mc:Choice xmlns:v="urn:schemas-microsoft-com:vml" Requires="v">
                <p:oleObj spid="_x0000_s9281" r:id="rId4" imgW="5364945" imgH="2871465" progId="Excel.Chart.8">
                  <p:embed/>
                </p:oleObj>
              </mc:Choice>
              <mc:Fallback>
                <p:oleObj r:id="rId4" imgW="5364945" imgH="2871465" progId="Excel.Chart.8">
                  <p:embed/>
                  <p:pic>
                    <p:nvPicPr>
                      <p:cNvPr id="0" name="Chart 1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7188" y="301625"/>
                        <a:ext cx="5367337" cy="286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9223" name="Rectangle 12"/>
          <p:cNvSpPr>
            <a:spLocks noChangeArrowheads="1"/>
          </p:cNvSpPr>
          <p:nvPr/>
        </p:nvSpPr>
        <p:spPr bwMode="auto">
          <a:xfrm>
            <a:off x="288925" y="3105150"/>
            <a:ext cx="57054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1400" b="1" i="1" dirty="0" err="1">
                <a:solidFill>
                  <a:schemeClr val="bg1"/>
                </a:solidFill>
                <a:cs typeface="Times New Roman" pitchFamily="18" charset="0"/>
              </a:rPr>
              <a:t>Heyvanların</a:t>
            </a:r>
            <a:r>
              <a:rPr lang="en-US" sz="1400" b="1" i="1" dirty="0">
                <a:solidFill>
                  <a:schemeClr val="bg1"/>
                </a:solidFill>
                <a:cs typeface="Times New Roman" pitchFamily="18" charset="0"/>
              </a:rPr>
              <a:t> </a:t>
            </a:r>
            <a:r>
              <a:rPr lang="en-US" sz="1400" b="1" i="1" dirty="0" err="1">
                <a:solidFill>
                  <a:schemeClr val="bg1"/>
                </a:solidFill>
                <a:cs typeface="Times New Roman" pitchFamily="18" charset="0"/>
              </a:rPr>
              <a:t>hər</a:t>
            </a:r>
            <a:r>
              <a:rPr lang="en-US" sz="1400" b="1" i="1" dirty="0">
                <a:solidFill>
                  <a:schemeClr val="bg1"/>
                </a:solidFill>
                <a:cs typeface="Times New Roman" pitchFamily="18" charset="0"/>
              </a:rPr>
              <a:t> 100 </a:t>
            </a:r>
            <a:r>
              <a:rPr lang="en-US" sz="1400" b="1" i="1" dirty="0" err="1">
                <a:solidFill>
                  <a:schemeClr val="bg1"/>
                </a:solidFill>
                <a:cs typeface="Times New Roman" pitchFamily="18" charset="0"/>
              </a:rPr>
              <a:t>kq</a:t>
            </a:r>
            <a:r>
              <a:rPr lang="en-US" sz="1400" b="1" i="1" dirty="0">
                <a:solidFill>
                  <a:schemeClr val="bg1"/>
                </a:solidFill>
                <a:cs typeface="Times New Roman" pitchFamily="18" charset="0"/>
              </a:rPr>
              <a:t> </a:t>
            </a:r>
            <a:r>
              <a:rPr lang="en-US" sz="1400" b="1" i="1" dirty="0" err="1">
                <a:solidFill>
                  <a:schemeClr val="bg1"/>
                </a:solidFill>
                <a:cs typeface="Times New Roman" pitchFamily="18" charset="0"/>
              </a:rPr>
              <a:t>çəki</a:t>
            </a:r>
            <a:r>
              <a:rPr lang="en-US" sz="1400" b="1" i="1" dirty="0">
                <a:solidFill>
                  <a:schemeClr val="bg1"/>
                </a:solidFill>
                <a:cs typeface="Times New Roman" pitchFamily="18" charset="0"/>
              </a:rPr>
              <a:t> </a:t>
            </a:r>
            <a:r>
              <a:rPr lang="en-US" sz="1400" b="1" i="1" dirty="0" err="1">
                <a:solidFill>
                  <a:schemeClr val="bg1"/>
                </a:solidFill>
                <a:cs typeface="Times New Roman" pitchFamily="18" charset="0"/>
              </a:rPr>
              <a:t>artımının</a:t>
            </a:r>
            <a:r>
              <a:rPr lang="en-US" sz="1400" b="1" i="1" dirty="0">
                <a:solidFill>
                  <a:schemeClr val="bg1"/>
                </a:solidFill>
                <a:cs typeface="Times New Roman" pitchFamily="18" charset="0"/>
              </a:rPr>
              <a:t> </a:t>
            </a:r>
            <a:r>
              <a:rPr lang="en-US" sz="1400" b="1" i="1" dirty="0" err="1">
                <a:solidFill>
                  <a:schemeClr val="bg1"/>
                </a:solidFill>
                <a:cs typeface="Times New Roman" pitchFamily="18" charset="0"/>
              </a:rPr>
              <a:t>maya</a:t>
            </a:r>
            <a:r>
              <a:rPr lang="en-US" sz="1400" b="1" i="1" dirty="0">
                <a:solidFill>
                  <a:schemeClr val="bg1"/>
                </a:solidFill>
                <a:cs typeface="Times New Roman" pitchFamily="18" charset="0"/>
              </a:rPr>
              <a:t> </a:t>
            </a:r>
            <a:r>
              <a:rPr lang="en-US" sz="1400" b="1" i="1" dirty="0" err="1">
                <a:solidFill>
                  <a:schemeClr val="bg1"/>
                </a:solidFill>
                <a:cs typeface="Times New Roman" pitchFamily="18" charset="0"/>
              </a:rPr>
              <a:t>dəyəri</a:t>
            </a:r>
            <a:r>
              <a:rPr lang="en-US" sz="1400" b="1" i="1" dirty="0">
                <a:solidFill>
                  <a:schemeClr val="bg1"/>
                </a:solidFill>
                <a:cs typeface="Times New Roman" pitchFamily="18" charset="0"/>
              </a:rPr>
              <a:t> (</a:t>
            </a:r>
            <a:r>
              <a:rPr lang="en-US" sz="1400" b="1" i="1" dirty="0" err="1">
                <a:solidFill>
                  <a:schemeClr val="bg1"/>
                </a:solidFill>
                <a:cs typeface="Times New Roman" pitchFamily="18" charset="0"/>
              </a:rPr>
              <a:t>manat</a:t>
            </a:r>
            <a:r>
              <a:rPr lang="en-US" sz="1400" b="1" i="1" dirty="0">
                <a:solidFill>
                  <a:schemeClr val="bg1"/>
                </a:solidFill>
                <a:cs typeface="Times New Roman" pitchFamily="18" charset="0"/>
              </a:rPr>
              <a:t>) </a:t>
            </a:r>
            <a:endParaRPr lang="ru-RU" sz="1400" b="1" i="1" dirty="0">
              <a:solidFill>
                <a:schemeClr val="bg1"/>
              </a:solidFill>
              <a:cs typeface="Times New Roman" pitchFamily="18" charset="0"/>
            </a:endParaRPr>
          </a:p>
        </p:txBody>
      </p:sp>
      <p:graphicFrame>
        <p:nvGraphicFramePr>
          <p:cNvPr id="9224" name="Chart 10"/>
          <p:cNvGraphicFramePr>
            <a:graphicFrameLocks/>
          </p:cNvGraphicFramePr>
          <p:nvPr/>
        </p:nvGraphicFramePr>
        <p:xfrm>
          <a:off x="5988050" y="334963"/>
          <a:ext cx="5807075" cy="2820987"/>
        </p:xfrm>
        <a:graphic>
          <a:graphicData uri="http://schemas.openxmlformats.org/presentationml/2006/ole">
            <mc:AlternateContent xmlns:mc="http://schemas.openxmlformats.org/markup-compatibility/2006">
              <mc:Choice xmlns:v="urn:schemas-microsoft-com:vml" Requires="v">
                <p:oleObj spid="_x0000_s9282" r:id="rId6" imgW="5809992" imgH="2822693" progId="Excel.Chart.8">
                  <p:embed/>
                </p:oleObj>
              </mc:Choice>
              <mc:Fallback>
                <p:oleObj r:id="rId6" imgW="5809992" imgH="2822693" progId="Excel.Chart.8">
                  <p:embed/>
                  <p:pic>
                    <p:nvPicPr>
                      <p:cNvPr id="0" name="Chart 10"/>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88050" y="334963"/>
                        <a:ext cx="5807075" cy="282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9225" name="Rectangle 1"/>
          <p:cNvSpPr>
            <a:spLocks noChangeArrowheads="1"/>
          </p:cNvSpPr>
          <p:nvPr/>
        </p:nvSpPr>
        <p:spPr bwMode="auto">
          <a:xfrm>
            <a:off x="6094413" y="3105150"/>
            <a:ext cx="52070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1600" b="1" i="1">
                <a:solidFill>
                  <a:schemeClr val="bg1"/>
                </a:solidFill>
              </a:rPr>
              <a:t>Heyvandarlıq məhsulları ilə özünütəminetmə səviyyəsi, faiz</a:t>
            </a:r>
            <a:endParaRPr lang="ru-RU" sz="1600" b="1" i="1">
              <a:solidFill>
                <a:schemeClr val="bg1"/>
              </a:solidFill>
            </a:endParaRPr>
          </a:p>
        </p:txBody>
      </p:sp>
      <p:sp>
        <p:nvSpPr>
          <p:cNvPr id="9226" name="Rectangle 13"/>
          <p:cNvSpPr>
            <a:spLocks noChangeArrowheads="1"/>
          </p:cNvSpPr>
          <p:nvPr/>
        </p:nvSpPr>
        <p:spPr bwMode="auto">
          <a:xfrm>
            <a:off x="288925" y="3635375"/>
            <a:ext cx="11612563"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az-Latn-AZ" sz="1600" b="1" i="1" dirty="0">
                <a:solidFill>
                  <a:schemeClr val="bg1"/>
                </a:solidFill>
              </a:rPr>
              <a:t>	</a:t>
            </a:r>
            <a:r>
              <a:rPr lang="az-Latn-AZ" sz="1600" b="1" i="1" dirty="0">
                <a:solidFill>
                  <a:schemeClr val="bg1"/>
                </a:solidFill>
                <a:latin typeface="Times New Roman" pitchFamily="18" charset="0"/>
                <a:cs typeface="Times New Roman" pitchFamily="18" charset="0"/>
              </a:rPr>
              <a:t>Növbəti dinamikalarda isə göründüyü kimi, ölkə üzrə heyvanların çəki artımının maya dəyəri manatla və eyni zamanda ölkənin heyvandarlıq məhsulları ilə özünütəminetmə səviyyəsi əlaqəli şəkildə verilmişdir. Kənd təsərrüfatında heyvandarlıq sahəsinin inkişafına xüsusi diqqət artırılır, ona görə ki, qida rasionumuzun çox hissəsini ət və ət məhsulları təşkil edir. Təəssüf ki, ç</a:t>
            </a:r>
            <a:r>
              <a:rPr lang="en-US" sz="1600" b="1" i="1" dirty="0" err="1">
                <a:solidFill>
                  <a:schemeClr val="bg1"/>
                </a:solidFill>
                <a:latin typeface="Times New Roman" pitchFamily="18" charset="0"/>
                <a:cs typeface="Times New Roman" pitchFamily="18" charset="0"/>
              </a:rPr>
              <a:t>oxsaylı</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problemlər</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üzündən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ölkədə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iribuynuzlu</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və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xırdabuynuzlu</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heyvan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sayı</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və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ət</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istehsalı</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həcmləri</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həm</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çox</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yavaş</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artır</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həm</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də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ət</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istehsalı</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baha</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başa</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gəlir</a:t>
            </a:r>
            <a:r>
              <a:rPr lang="az-Latn-AZ" sz="1600" b="1" i="1" dirty="0">
                <a:solidFill>
                  <a:schemeClr val="bg1"/>
                </a:solidFill>
                <a:latin typeface="Times New Roman" pitchFamily="18" charset="0"/>
                <a:cs typeface="Times New Roman" pitchFamily="18" charset="0"/>
              </a:rPr>
              <a:t>. Statistik araşdırmalara </a:t>
            </a:r>
            <a:r>
              <a:rPr lang="en-US" sz="1600" b="1" i="1" dirty="0" err="1">
                <a:solidFill>
                  <a:schemeClr val="bg1"/>
                </a:solidFill>
                <a:latin typeface="Times New Roman" pitchFamily="18" charset="0"/>
                <a:cs typeface="Times New Roman" pitchFamily="18" charset="0"/>
              </a:rPr>
              <a:t>əsasən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iribuynuzlu</a:t>
            </a:r>
            <a:r>
              <a:rPr lang="en-US" sz="1600" b="1" i="1" dirty="0">
                <a:solidFill>
                  <a:schemeClr val="bg1"/>
                </a:solidFill>
                <a:latin typeface="Times New Roman" pitchFamily="18" charset="0"/>
                <a:cs typeface="Times New Roman" pitchFamily="18" charset="0"/>
              </a:rPr>
              <a:t> mal-</a:t>
            </a:r>
            <a:r>
              <a:rPr lang="en-US" sz="1600" b="1" i="1" dirty="0" err="1">
                <a:solidFill>
                  <a:schemeClr val="bg1"/>
                </a:solidFill>
                <a:latin typeface="Times New Roman" pitchFamily="18" charset="0"/>
                <a:cs typeface="Times New Roman" pitchFamily="18" charset="0"/>
              </a:rPr>
              <a:t>qara</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üzrə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heyvanların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hər</a:t>
            </a:r>
            <a:r>
              <a:rPr lang="en-US" sz="1600" b="1" i="1" dirty="0">
                <a:solidFill>
                  <a:schemeClr val="bg1"/>
                </a:solidFill>
                <a:latin typeface="Times New Roman" pitchFamily="18" charset="0"/>
                <a:cs typeface="Times New Roman" pitchFamily="18" charset="0"/>
              </a:rPr>
              <a:t> 100 </a:t>
            </a:r>
            <a:r>
              <a:rPr lang="en-US" sz="1600" b="1" i="1" dirty="0" err="1">
                <a:solidFill>
                  <a:schemeClr val="bg1"/>
                </a:solidFill>
                <a:latin typeface="Times New Roman" pitchFamily="18" charset="0"/>
                <a:cs typeface="Times New Roman" pitchFamily="18" charset="0"/>
              </a:rPr>
              <a:t>kq-nın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maya</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dəyəri</a:t>
            </a:r>
            <a:r>
              <a:rPr lang="en-US" sz="1600" b="1" i="1" dirty="0">
                <a:solidFill>
                  <a:schemeClr val="bg1"/>
                </a:solidFill>
                <a:latin typeface="Times New Roman" pitchFamily="18" charset="0"/>
                <a:cs typeface="Times New Roman" pitchFamily="18" charset="0"/>
              </a:rPr>
              <a:t> 2010-cu </a:t>
            </a:r>
            <a:r>
              <a:rPr lang="en-US" sz="1600" b="1" i="1" dirty="0" err="1">
                <a:solidFill>
                  <a:schemeClr val="bg1"/>
                </a:solidFill>
                <a:latin typeface="Times New Roman" pitchFamily="18" charset="0"/>
                <a:cs typeface="Times New Roman" pitchFamily="18" charset="0"/>
              </a:rPr>
              <a:t>ildə</a:t>
            </a:r>
            <a:r>
              <a:rPr lang="en-US" sz="1600" b="1" i="1" dirty="0">
                <a:solidFill>
                  <a:schemeClr val="bg1"/>
                </a:solidFill>
                <a:latin typeface="Times New Roman" pitchFamily="18" charset="0"/>
                <a:cs typeface="Times New Roman" pitchFamily="18" charset="0"/>
              </a:rPr>
              <a:t> 213.8 </a:t>
            </a:r>
            <a:r>
              <a:rPr lang="en-US" sz="1600" b="1" i="1" dirty="0" err="1">
                <a:solidFill>
                  <a:schemeClr val="bg1"/>
                </a:solidFill>
                <a:latin typeface="Times New Roman" pitchFamily="18" charset="0"/>
                <a:cs typeface="Times New Roman" pitchFamily="18" charset="0"/>
              </a:rPr>
              <a:t>manat</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olduğu</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halda</a:t>
            </a:r>
            <a:r>
              <a:rPr lang="en-US" sz="1600" b="1" i="1" dirty="0">
                <a:solidFill>
                  <a:schemeClr val="bg1"/>
                </a:solidFill>
                <a:latin typeface="Times New Roman" pitchFamily="18" charset="0"/>
                <a:cs typeface="Times New Roman" pitchFamily="18" charset="0"/>
              </a:rPr>
              <a:t>, 2014-cü </a:t>
            </a:r>
            <a:r>
              <a:rPr lang="en-US" sz="1600" b="1" i="1" dirty="0" err="1">
                <a:solidFill>
                  <a:schemeClr val="bg1"/>
                </a:solidFill>
                <a:latin typeface="Times New Roman" pitchFamily="18" charset="0"/>
                <a:cs typeface="Times New Roman" pitchFamily="18" charset="0"/>
              </a:rPr>
              <a:t>ildə</a:t>
            </a:r>
            <a:r>
              <a:rPr lang="en-US" sz="1600" b="1" i="1" dirty="0">
                <a:solidFill>
                  <a:schemeClr val="bg1"/>
                </a:solidFill>
                <a:latin typeface="Times New Roman" pitchFamily="18" charset="0"/>
                <a:cs typeface="Times New Roman" pitchFamily="18" charset="0"/>
              </a:rPr>
              <a:t> </a:t>
            </a:r>
            <a:r>
              <a:rPr lang="az-Latn-AZ" sz="1600" b="1" i="1" dirty="0">
                <a:solidFill>
                  <a:schemeClr val="bg1"/>
                </a:solidFill>
                <a:latin typeface="Times New Roman" pitchFamily="18" charset="0"/>
                <a:cs typeface="Times New Roman" pitchFamily="18" charset="0"/>
              </a:rPr>
              <a:t>bu göstərici </a:t>
            </a:r>
            <a:r>
              <a:rPr lang="en-US" sz="1600" b="1" i="1" dirty="0">
                <a:solidFill>
                  <a:schemeClr val="bg1"/>
                </a:solidFill>
                <a:latin typeface="Times New Roman" pitchFamily="18" charset="0"/>
                <a:cs typeface="Times New Roman" pitchFamily="18" charset="0"/>
              </a:rPr>
              <a:t>261.7 </a:t>
            </a:r>
            <a:r>
              <a:rPr lang="en-US" sz="1600" b="1" i="1" dirty="0" err="1">
                <a:solidFill>
                  <a:schemeClr val="bg1"/>
                </a:solidFill>
                <a:latin typeface="Times New Roman" pitchFamily="18" charset="0"/>
                <a:cs typeface="Times New Roman" pitchFamily="18" charset="0"/>
              </a:rPr>
              <a:t>manat</a:t>
            </a:r>
            <a:r>
              <a:rPr lang="en-US" sz="1600" b="1" i="1" dirty="0">
                <a:solidFill>
                  <a:schemeClr val="bg1"/>
                </a:solidFill>
                <a:latin typeface="Times New Roman" pitchFamily="18" charset="0"/>
                <a:cs typeface="Times New Roman" pitchFamily="18" charset="0"/>
              </a:rPr>
              <a:t>, 2016-cı </a:t>
            </a:r>
            <a:r>
              <a:rPr lang="en-US" sz="1600" b="1" i="1" dirty="0" err="1">
                <a:solidFill>
                  <a:schemeClr val="bg1"/>
                </a:solidFill>
                <a:latin typeface="Times New Roman" pitchFamily="18" charset="0"/>
                <a:cs typeface="Times New Roman" pitchFamily="18" charset="0"/>
              </a:rPr>
              <a:t>ildə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isə</a:t>
            </a:r>
            <a:r>
              <a:rPr lang="en-US" sz="1600" b="1" i="1" dirty="0">
                <a:solidFill>
                  <a:schemeClr val="bg1"/>
                </a:solidFill>
                <a:latin typeface="Times New Roman" pitchFamily="18" charset="0"/>
                <a:cs typeface="Times New Roman" pitchFamily="18" charset="0"/>
              </a:rPr>
              <a:t> 342.3 </a:t>
            </a:r>
            <a:r>
              <a:rPr lang="en-US" sz="1600" b="1" i="1" dirty="0" err="1">
                <a:solidFill>
                  <a:schemeClr val="bg1"/>
                </a:solidFill>
                <a:latin typeface="Times New Roman" pitchFamily="18" charset="0"/>
                <a:cs typeface="Times New Roman" pitchFamily="18" charset="0"/>
              </a:rPr>
              <a:t>manat</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olub</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Yəni</a:t>
            </a:r>
            <a:r>
              <a:rPr lang="en-US" sz="1600" b="1" i="1" dirty="0">
                <a:solidFill>
                  <a:schemeClr val="bg1"/>
                </a:solidFill>
                <a:latin typeface="Times New Roman" pitchFamily="18" charset="0"/>
                <a:cs typeface="Times New Roman" pitchFamily="18" charset="0"/>
              </a:rPr>
              <a:t> 2010-cu </a:t>
            </a:r>
            <a:r>
              <a:rPr lang="en-US" sz="1600" b="1" i="1" dirty="0" err="1">
                <a:solidFill>
                  <a:schemeClr val="bg1"/>
                </a:solidFill>
                <a:latin typeface="Times New Roman" pitchFamily="18" charset="0"/>
                <a:cs typeface="Times New Roman" pitchFamily="18" charset="0"/>
              </a:rPr>
              <a:t>illə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müqayisədə</a:t>
            </a:r>
            <a:r>
              <a:rPr lang="en-US" sz="1600" b="1" i="1" dirty="0">
                <a:solidFill>
                  <a:schemeClr val="bg1"/>
                </a:solidFill>
                <a:latin typeface="Times New Roman" pitchFamily="18" charset="0"/>
                <a:cs typeface="Times New Roman" pitchFamily="18" charset="0"/>
              </a:rPr>
              <a:t> 2014-cü </a:t>
            </a:r>
            <a:r>
              <a:rPr lang="en-US" sz="1600" b="1" i="1" dirty="0" err="1">
                <a:solidFill>
                  <a:schemeClr val="bg1"/>
                </a:solidFill>
                <a:latin typeface="Times New Roman" pitchFamily="18" charset="0"/>
                <a:cs typeface="Times New Roman" pitchFamily="18" charset="0"/>
              </a:rPr>
              <a:t>ildə</a:t>
            </a:r>
            <a:r>
              <a:rPr lang="en-US" sz="1600" b="1" i="1" dirty="0">
                <a:solidFill>
                  <a:schemeClr val="bg1"/>
                </a:solidFill>
                <a:latin typeface="Times New Roman" pitchFamily="18" charset="0"/>
                <a:cs typeface="Times New Roman" pitchFamily="18" charset="0"/>
              </a:rPr>
              <a:t> (4 </a:t>
            </a:r>
            <a:r>
              <a:rPr lang="en-US" sz="1600" b="1" i="1" dirty="0" err="1">
                <a:solidFill>
                  <a:schemeClr val="bg1"/>
                </a:solidFill>
                <a:latin typeface="Times New Roman" pitchFamily="18" charset="0"/>
                <a:cs typeface="Times New Roman" pitchFamily="18" charset="0"/>
              </a:rPr>
              <a:t>il</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ərzində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maya</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dəyəri</a:t>
            </a:r>
            <a:r>
              <a:rPr lang="en-US" sz="1600" b="1" i="1" dirty="0">
                <a:solidFill>
                  <a:schemeClr val="bg1"/>
                </a:solidFill>
                <a:latin typeface="Times New Roman" pitchFamily="18" charset="0"/>
                <a:cs typeface="Times New Roman" pitchFamily="18" charset="0"/>
              </a:rPr>
              <a:t> 22.2% </a:t>
            </a:r>
            <a:r>
              <a:rPr lang="en-US" sz="1600" b="1" i="1" dirty="0" err="1">
                <a:solidFill>
                  <a:schemeClr val="bg1"/>
                </a:solidFill>
                <a:latin typeface="Times New Roman" pitchFamily="18" charset="0"/>
                <a:cs typeface="Times New Roman" pitchFamily="18" charset="0"/>
              </a:rPr>
              <a:t>artdığı</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halda</a:t>
            </a:r>
            <a:r>
              <a:rPr lang="en-US" sz="1600" b="1" i="1" dirty="0">
                <a:solidFill>
                  <a:schemeClr val="bg1"/>
                </a:solidFill>
                <a:latin typeface="Times New Roman" pitchFamily="18" charset="0"/>
                <a:cs typeface="Times New Roman" pitchFamily="18" charset="0"/>
              </a:rPr>
              <a:t>, 2014-cü </a:t>
            </a:r>
            <a:r>
              <a:rPr lang="en-US" sz="1600" b="1" i="1" dirty="0" err="1">
                <a:solidFill>
                  <a:schemeClr val="bg1"/>
                </a:solidFill>
                <a:latin typeface="Times New Roman" pitchFamily="18" charset="0"/>
                <a:cs typeface="Times New Roman" pitchFamily="18" charset="0"/>
              </a:rPr>
              <a:t>illə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müqayisədə</a:t>
            </a:r>
            <a:r>
              <a:rPr lang="en-US" sz="1600" b="1" i="1" dirty="0">
                <a:solidFill>
                  <a:schemeClr val="bg1"/>
                </a:solidFill>
                <a:latin typeface="Times New Roman" pitchFamily="18" charset="0"/>
                <a:cs typeface="Times New Roman" pitchFamily="18" charset="0"/>
              </a:rPr>
              <a:t> 2016-cı </a:t>
            </a:r>
            <a:r>
              <a:rPr lang="en-US" sz="1600" b="1" i="1" dirty="0" err="1">
                <a:solidFill>
                  <a:schemeClr val="bg1"/>
                </a:solidFill>
                <a:latin typeface="Times New Roman" pitchFamily="18" charset="0"/>
                <a:cs typeface="Times New Roman" pitchFamily="18" charset="0"/>
              </a:rPr>
              <a:t>ildə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yəni</a:t>
            </a:r>
            <a:r>
              <a:rPr lang="en-US" sz="1600" b="1" i="1" dirty="0">
                <a:solidFill>
                  <a:schemeClr val="bg1"/>
                </a:solidFill>
                <a:latin typeface="Times New Roman" pitchFamily="18" charset="0"/>
                <a:cs typeface="Times New Roman" pitchFamily="18" charset="0"/>
              </a:rPr>
              <a:t> 2 </a:t>
            </a:r>
            <a:r>
              <a:rPr lang="en-US" sz="1600" b="1" i="1" dirty="0" err="1">
                <a:solidFill>
                  <a:schemeClr val="bg1"/>
                </a:solidFill>
                <a:latin typeface="Times New Roman" pitchFamily="18" charset="0"/>
                <a:cs typeface="Times New Roman" pitchFamily="18" charset="0"/>
              </a:rPr>
              <a:t>il</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ərzində</a:t>
            </a:r>
            <a:r>
              <a:rPr lang="en-US" sz="1600" b="1" i="1" dirty="0">
                <a:solidFill>
                  <a:schemeClr val="bg1"/>
                </a:solidFill>
                <a:latin typeface="Times New Roman" pitchFamily="18" charset="0"/>
                <a:cs typeface="Times New Roman" pitchFamily="18" charset="0"/>
              </a:rPr>
              <a:t>) 30.8% </a:t>
            </a:r>
            <a:r>
              <a:rPr lang="en-US" sz="1600" b="1" i="1" dirty="0" err="1">
                <a:solidFill>
                  <a:schemeClr val="bg1"/>
                </a:solidFill>
                <a:latin typeface="Times New Roman" pitchFamily="18" charset="0"/>
                <a:cs typeface="Times New Roman" pitchFamily="18" charset="0"/>
              </a:rPr>
              <a:t>artıb</a:t>
            </a:r>
            <a:r>
              <a:rPr lang="en-US" sz="1600" b="1" i="1" dirty="0">
                <a:solidFill>
                  <a:schemeClr val="bg1"/>
                </a:solidFill>
                <a:latin typeface="Times New Roman" pitchFamily="18" charset="0"/>
                <a:cs typeface="Times New Roman" pitchFamily="18" charset="0"/>
              </a:rPr>
              <a:t>.</a:t>
            </a:r>
            <a:r>
              <a:rPr lang="az-Latn-AZ"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Qoyun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və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keçi</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ətinin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istehsalında</a:t>
            </a:r>
            <a:r>
              <a:rPr lang="en-US" sz="1600" b="1" i="1" dirty="0">
                <a:solidFill>
                  <a:schemeClr val="bg1"/>
                </a:solidFill>
                <a:latin typeface="Times New Roman" pitchFamily="18" charset="0"/>
                <a:cs typeface="Times New Roman" pitchFamily="18" charset="0"/>
              </a:rPr>
              <a:t> da </a:t>
            </a:r>
            <a:r>
              <a:rPr lang="en-US" sz="1600" b="1" i="1" dirty="0" err="1">
                <a:solidFill>
                  <a:schemeClr val="bg1"/>
                </a:solidFill>
                <a:latin typeface="Times New Roman" pitchFamily="18" charset="0"/>
                <a:cs typeface="Times New Roman" pitchFamily="18" charset="0"/>
              </a:rPr>
              <a:t>oxşar</a:t>
            </a:r>
            <a:r>
              <a:rPr lang="en-US" sz="1600" b="1" i="1" dirty="0">
                <a:solidFill>
                  <a:schemeClr val="bg1"/>
                </a:solidFill>
                <a:latin typeface="Times New Roman" pitchFamily="18" charset="0"/>
                <a:cs typeface="Times New Roman" pitchFamily="18" charset="0"/>
              </a:rPr>
              <a:t> </a:t>
            </a:r>
            <a:r>
              <a:rPr lang="az-Latn-AZ" sz="1600" b="1" i="1" dirty="0">
                <a:solidFill>
                  <a:schemeClr val="bg1"/>
                </a:solidFill>
                <a:latin typeface="Times New Roman" pitchFamily="18" charset="0"/>
                <a:cs typeface="Times New Roman" pitchFamily="18" charset="0"/>
              </a:rPr>
              <a:t>tendensiya </a:t>
            </a:r>
            <a:r>
              <a:rPr lang="en-US" sz="1600" b="1" i="1" dirty="0" err="1">
                <a:solidFill>
                  <a:schemeClr val="bg1"/>
                </a:solidFill>
                <a:latin typeface="Times New Roman" pitchFamily="18" charset="0"/>
                <a:cs typeface="Times New Roman" pitchFamily="18" charset="0"/>
              </a:rPr>
              <a:t>müşahidə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olunur</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bu</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heyvanların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hər</a:t>
            </a:r>
            <a:r>
              <a:rPr lang="en-US" sz="1600" b="1" i="1" dirty="0">
                <a:solidFill>
                  <a:schemeClr val="bg1"/>
                </a:solidFill>
                <a:latin typeface="Times New Roman" pitchFamily="18" charset="0"/>
                <a:cs typeface="Times New Roman" pitchFamily="18" charset="0"/>
              </a:rPr>
              <a:t> 100 </a:t>
            </a:r>
            <a:r>
              <a:rPr lang="en-US" sz="1600" b="1" i="1" dirty="0" err="1">
                <a:solidFill>
                  <a:schemeClr val="bg1"/>
                </a:solidFill>
                <a:latin typeface="Times New Roman" pitchFamily="18" charset="0"/>
                <a:cs typeface="Times New Roman" pitchFamily="18" charset="0"/>
              </a:rPr>
              <a:t>kq</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çəki</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artımının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maya</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dəyərində</a:t>
            </a:r>
            <a:r>
              <a:rPr lang="en-US" sz="1600" b="1" i="1" dirty="0">
                <a:solidFill>
                  <a:schemeClr val="bg1"/>
                </a:solidFill>
                <a:latin typeface="Times New Roman" pitchFamily="18" charset="0"/>
                <a:cs typeface="Times New Roman" pitchFamily="18" charset="0"/>
              </a:rPr>
              <a:t> 2010-cu </a:t>
            </a:r>
            <a:r>
              <a:rPr lang="en-US" sz="1600" b="1" i="1" dirty="0" err="1">
                <a:solidFill>
                  <a:schemeClr val="bg1"/>
                </a:solidFill>
                <a:latin typeface="Times New Roman" pitchFamily="18" charset="0"/>
                <a:cs typeface="Times New Roman" pitchFamily="18" charset="0"/>
              </a:rPr>
              <a:t>illə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müqayisədə</a:t>
            </a:r>
            <a:r>
              <a:rPr lang="en-US" sz="1600" b="1" i="1" dirty="0">
                <a:solidFill>
                  <a:schemeClr val="bg1"/>
                </a:solidFill>
                <a:latin typeface="Times New Roman" pitchFamily="18" charset="0"/>
                <a:cs typeface="Times New Roman" pitchFamily="18" charset="0"/>
              </a:rPr>
              <a:t> 2016-cı </a:t>
            </a:r>
            <a:r>
              <a:rPr lang="en-US" sz="1600" b="1" i="1" dirty="0" err="1">
                <a:solidFill>
                  <a:schemeClr val="bg1"/>
                </a:solidFill>
                <a:latin typeface="Times New Roman" pitchFamily="18" charset="0"/>
                <a:cs typeface="Times New Roman" pitchFamily="18" charset="0"/>
              </a:rPr>
              <a:t>ildə</a:t>
            </a:r>
            <a:r>
              <a:rPr lang="en-US" sz="1600" b="1" i="1" dirty="0">
                <a:solidFill>
                  <a:schemeClr val="bg1"/>
                </a:solidFill>
                <a:latin typeface="Times New Roman" pitchFamily="18" charset="0"/>
                <a:cs typeface="Times New Roman" pitchFamily="18" charset="0"/>
              </a:rPr>
              <a:t> 41.9% </a:t>
            </a:r>
            <a:r>
              <a:rPr lang="en-US" sz="1600" b="1" i="1" dirty="0" err="1">
                <a:solidFill>
                  <a:schemeClr val="bg1"/>
                </a:solidFill>
                <a:latin typeface="Times New Roman" pitchFamily="18" charset="0"/>
                <a:cs typeface="Times New Roman" pitchFamily="18" charset="0"/>
              </a:rPr>
              <a:t>artım</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baş</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verib</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Quş</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əti</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istehsalının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maya</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dəyərində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isə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əksinə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azalma</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müşahidə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olunur</a:t>
            </a:r>
            <a:r>
              <a:rPr lang="en-US" sz="1600" b="1" i="1" dirty="0">
                <a:solidFill>
                  <a:schemeClr val="bg1"/>
                </a:solidFill>
                <a:latin typeface="Times New Roman" pitchFamily="18" charset="0"/>
                <a:cs typeface="Times New Roman" pitchFamily="18" charset="0"/>
              </a:rPr>
              <a:t>: 2010-cu </a:t>
            </a:r>
            <a:r>
              <a:rPr lang="en-US" sz="1600" b="1" i="1" dirty="0" err="1">
                <a:solidFill>
                  <a:schemeClr val="bg1"/>
                </a:solidFill>
                <a:latin typeface="Times New Roman" pitchFamily="18" charset="0"/>
                <a:cs typeface="Times New Roman" pitchFamily="18" charset="0"/>
              </a:rPr>
              <a:t>illə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müqayisədə</a:t>
            </a:r>
            <a:r>
              <a:rPr lang="en-US" sz="1600" b="1" i="1" dirty="0">
                <a:solidFill>
                  <a:schemeClr val="bg1"/>
                </a:solidFill>
                <a:latin typeface="Times New Roman" pitchFamily="18" charset="0"/>
                <a:cs typeface="Times New Roman" pitchFamily="18" charset="0"/>
              </a:rPr>
              <a:t> 2016-cı </a:t>
            </a:r>
            <a:r>
              <a:rPr lang="en-US" sz="1600" b="1" i="1" dirty="0" err="1">
                <a:solidFill>
                  <a:schemeClr val="bg1"/>
                </a:solidFill>
                <a:latin typeface="Times New Roman" pitchFamily="18" charset="0"/>
                <a:cs typeface="Times New Roman" pitchFamily="18" charset="0"/>
              </a:rPr>
              <a:t>ildə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quş</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ətinin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hər</a:t>
            </a:r>
            <a:r>
              <a:rPr lang="en-US" sz="1600" b="1" i="1" dirty="0">
                <a:solidFill>
                  <a:schemeClr val="bg1"/>
                </a:solidFill>
                <a:latin typeface="Times New Roman" pitchFamily="18" charset="0"/>
                <a:cs typeface="Times New Roman" pitchFamily="18" charset="0"/>
              </a:rPr>
              <a:t> 100 </a:t>
            </a:r>
            <a:r>
              <a:rPr lang="en-US" sz="1600" b="1" i="1" dirty="0" err="1">
                <a:solidFill>
                  <a:schemeClr val="bg1"/>
                </a:solidFill>
                <a:latin typeface="Times New Roman" pitchFamily="18" charset="0"/>
                <a:cs typeface="Times New Roman" pitchFamily="18" charset="0"/>
              </a:rPr>
              <a:t>kq-nın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maya</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dəyəri</a:t>
            </a:r>
            <a:r>
              <a:rPr lang="en-US" sz="1600" b="1" i="1" dirty="0">
                <a:solidFill>
                  <a:schemeClr val="bg1"/>
                </a:solidFill>
                <a:latin typeface="Times New Roman" pitchFamily="18" charset="0"/>
                <a:cs typeface="Times New Roman" pitchFamily="18" charset="0"/>
              </a:rPr>
              <a:t> 12 </a:t>
            </a:r>
            <a:r>
              <a:rPr lang="en-US" sz="1600" b="1" i="1" dirty="0" err="1">
                <a:solidFill>
                  <a:schemeClr val="bg1"/>
                </a:solidFill>
                <a:latin typeface="Times New Roman" pitchFamily="18" charset="0"/>
                <a:cs typeface="Times New Roman" pitchFamily="18" charset="0"/>
              </a:rPr>
              <a:t>faiz</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aşağı</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düşüb</a:t>
            </a:r>
            <a:r>
              <a:rPr lang="en-US" sz="1600" b="1" i="1" dirty="0">
                <a:solidFill>
                  <a:schemeClr val="bg1"/>
                </a:solidFill>
                <a:latin typeface="Times New Roman" pitchFamily="18" charset="0"/>
                <a:cs typeface="Times New Roman" pitchFamily="18" charset="0"/>
              </a:rPr>
              <a:t>. Bu, </a:t>
            </a:r>
            <a:r>
              <a:rPr lang="en-US" sz="1600" b="1" i="1" dirty="0" err="1">
                <a:solidFill>
                  <a:schemeClr val="bg1"/>
                </a:solidFill>
                <a:latin typeface="Times New Roman" pitchFamily="18" charset="0"/>
                <a:cs typeface="Times New Roman" pitchFamily="18" charset="0"/>
              </a:rPr>
              <a:t>həm</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də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quş</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ətinin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böyük</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əksər</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hissəsinin</a:t>
            </a:r>
            <a:r>
              <a:rPr lang="en-US" sz="1600" b="1" i="1" dirty="0">
                <a:solidFill>
                  <a:schemeClr val="bg1"/>
                </a:solidFill>
                <a:latin typeface="Times New Roman" pitchFamily="18" charset="0"/>
                <a:cs typeface="Times New Roman" pitchFamily="18" charset="0"/>
              </a:rPr>
              <a:t> (90 </a:t>
            </a:r>
            <a:r>
              <a:rPr lang="en-US" sz="1600" b="1" i="1" dirty="0" err="1">
                <a:solidFill>
                  <a:schemeClr val="bg1"/>
                </a:solidFill>
                <a:latin typeface="Times New Roman" pitchFamily="18" charset="0"/>
                <a:cs typeface="Times New Roman" pitchFamily="18" charset="0"/>
              </a:rPr>
              <a:t>faizindən</a:t>
            </a:r>
            <a:r>
              <a:rPr lang="az-Latn-AZ"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çoxunun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orta</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və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iri</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broyler</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müəssisələrində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istehsal</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edilməsi</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ilə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bağlıdır</a:t>
            </a:r>
            <a:r>
              <a:rPr lang="az-Latn-AZ" sz="1600" b="1" i="1" dirty="0">
                <a:solidFill>
                  <a:schemeClr val="bg1"/>
                </a:solidFill>
                <a:latin typeface="Times New Roman" pitchFamily="18" charset="0"/>
                <a:cs typeface="Times New Roman" pitchFamily="18" charset="0"/>
              </a:rPr>
              <a:t>, eyni zamanda geniş və kütləvi şəkildə artırılmasından irəli gəlmişdir.</a:t>
            </a:r>
            <a:endParaRPr lang="ru-RU" sz="1600" b="1" i="1"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2F546A"/>
        </a:solidFill>
        <a:effectLst/>
      </p:bgPr>
    </p:bg>
    <p:spTree>
      <p:nvGrpSpPr>
        <p:cNvPr id="1" name=""/>
        <p:cNvGrpSpPr/>
        <p:nvPr/>
      </p:nvGrpSpPr>
      <p:grpSpPr>
        <a:xfrm>
          <a:off x="0" y="0"/>
          <a:ext cx="0" cy="0"/>
          <a:chOff x="0" y="0"/>
          <a:chExt cx="0" cy="0"/>
        </a:xfrm>
      </p:grpSpPr>
      <p:cxnSp>
        <p:nvCxnSpPr>
          <p:cNvPr id="10" name="Straight Connector 9"/>
          <p:cNvCxnSpPr/>
          <p:nvPr/>
        </p:nvCxnSpPr>
        <p:spPr>
          <a:xfrm flipH="1" flipV="1">
            <a:off x="534988" y="4078288"/>
            <a:ext cx="5148262" cy="12700"/>
          </a:xfrm>
          <a:prstGeom prst="line">
            <a:avLst/>
          </a:prstGeom>
          <a:ln/>
        </p:spPr>
        <p:style>
          <a:lnRef idx="3">
            <a:schemeClr val="accent2"/>
          </a:lnRef>
          <a:fillRef idx="0">
            <a:schemeClr val="accent2"/>
          </a:fillRef>
          <a:effectRef idx="2">
            <a:schemeClr val="accent2"/>
          </a:effectRef>
          <a:fontRef idx="minor">
            <a:schemeClr val="tx1"/>
          </a:fontRef>
        </p:style>
      </p:cxnSp>
      <p:cxnSp>
        <p:nvCxnSpPr>
          <p:cNvPr id="22" name="Straight Connector 21"/>
          <p:cNvCxnSpPr/>
          <p:nvPr/>
        </p:nvCxnSpPr>
        <p:spPr>
          <a:xfrm flipH="1" flipV="1">
            <a:off x="6281738" y="4076700"/>
            <a:ext cx="5148262" cy="12700"/>
          </a:xfrm>
          <a:prstGeom prst="line">
            <a:avLst/>
          </a:prstGeom>
          <a:ln/>
        </p:spPr>
        <p:style>
          <a:lnRef idx="3">
            <a:schemeClr val="accent2"/>
          </a:lnRef>
          <a:fillRef idx="0">
            <a:schemeClr val="accent2"/>
          </a:fillRef>
          <a:effectRef idx="2">
            <a:schemeClr val="accent2"/>
          </a:effectRef>
          <a:fontRef idx="minor">
            <a:schemeClr val="tx1"/>
          </a:fontRef>
        </p:style>
      </p:cxnSp>
      <p:graphicFrame>
        <p:nvGraphicFramePr>
          <p:cNvPr id="10244" name="Chart 8"/>
          <p:cNvGraphicFramePr>
            <a:graphicFrameLocks/>
          </p:cNvGraphicFramePr>
          <p:nvPr/>
        </p:nvGraphicFramePr>
        <p:xfrm>
          <a:off x="238125" y="411163"/>
          <a:ext cx="7277100" cy="3079750"/>
        </p:xfrm>
        <a:graphic>
          <a:graphicData uri="http://schemas.openxmlformats.org/presentationml/2006/ole">
            <mc:AlternateContent xmlns:mc="http://schemas.openxmlformats.org/markup-compatibility/2006">
              <mc:Choice xmlns:v="urn:schemas-microsoft-com:vml" Requires="v">
                <p:oleObj spid="_x0000_s10303" r:id="rId3" imgW="7279255" imgH="3078747" progId="Excel.Chart.8">
                  <p:embed/>
                </p:oleObj>
              </mc:Choice>
              <mc:Fallback>
                <p:oleObj r:id="rId3" imgW="7279255" imgH="3078747" progId="Excel.Chart.8">
                  <p:embed/>
                  <p:pic>
                    <p:nvPicPr>
                      <p:cNvPr id="0" name="Chart 8"/>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125" y="411163"/>
                        <a:ext cx="7277100" cy="307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1" name="Rectangle 10"/>
          <p:cNvSpPr/>
          <p:nvPr/>
        </p:nvSpPr>
        <p:spPr>
          <a:xfrm>
            <a:off x="288925" y="639763"/>
            <a:ext cx="11612563" cy="592455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aphicFrame>
        <p:nvGraphicFramePr>
          <p:cNvPr id="10246" name="Chart 12"/>
          <p:cNvGraphicFramePr>
            <a:graphicFrameLocks/>
          </p:cNvGraphicFramePr>
          <p:nvPr/>
        </p:nvGraphicFramePr>
        <p:xfrm>
          <a:off x="409575" y="331788"/>
          <a:ext cx="11369675" cy="3810000"/>
        </p:xfrm>
        <a:graphic>
          <a:graphicData uri="http://schemas.openxmlformats.org/presentationml/2006/ole">
            <mc:AlternateContent xmlns:mc="http://schemas.openxmlformats.org/markup-compatibility/2006">
              <mc:Choice xmlns:v="urn:schemas-microsoft-com:vml" Requires="v">
                <p:oleObj spid="_x0000_s10304" r:id="rId5" imgW="11370025" imgH="3810330" progId="Excel.Chart.8">
                  <p:embed/>
                </p:oleObj>
              </mc:Choice>
              <mc:Fallback>
                <p:oleObj r:id="rId5" imgW="11370025" imgH="3810330" progId="Excel.Chart.8">
                  <p:embed/>
                  <p:pic>
                    <p:nvPicPr>
                      <p:cNvPr id="0" name="Chart 12"/>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9575" y="331788"/>
                        <a:ext cx="11369675"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247" name="Rectangle 2"/>
          <p:cNvSpPr>
            <a:spLocks noChangeArrowheads="1"/>
          </p:cNvSpPr>
          <p:nvPr/>
        </p:nvSpPr>
        <p:spPr bwMode="auto">
          <a:xfrm>
            <a:off x="379413" y="4067175"/>
            <a:ext cx="11493500"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az-Latn-AZ" sz="1400" b="1" i="1" dirty="0">
                <a:solidFill>
                  <a:schemeClr val="bg1"/>
                </a:solidFill>
                <a:latin typeface="Times New Roman" pitchFamily="18" charset="0"/>
                <a:cs typeface="Times New Roman" pitchFamily="18" charset="0"/>
              </a:rPr>
              <a:t>	</a:t>
            </a:r>
            <a:r>
              <a:rPr lang="az-Latn-AZ" sz="1200" b="1" i="1" dirty="0">
                <a:solidFill>
                  <a:schemeClr val="bg1"/>
                </a:solidFill>
                <a:latin typeface="Times New Roman" pitchFamily="18" charset="0"/>
                <a:cs typeface="Times New Roman" pitchFamily="18" charset="0"/>
              </a:rPr>
              <a:t>Ət və ət məhsulları dedikdə ilk növbədə kolbasa məlumatları nəzərdə tutulur. Belə ki, ölkədə kolbasa və kolbasa məmulatlarının statistik araşdırılmasının nəticəsi diaqramda əks olunmuşdur.</a:t>
            </a:r>
          </a:p>
          <a:p>
            <a:pPr algn="just"/>
            <a:r>
              <a:rPr lang="az-Latn-AZ" sz="1400" b="1" i="1" dirty="0">
                <a:solidFill>
                  <a:schemeClr val="bg1"/>
                </a:solidFill>
                <a:latin typeface="Times New Roman" pitchFamily="18" charset="0"/>
                <a:cs typeface="Times New Roman" pitchFamily="18" charset="0"/>
              </a:rPr>
              <a:t>	</a:t>
            </a:r>
            <a:r>
              <a:rPr lang="az-Latn-AZ" sz="1200" b="1" i="1" dirty="0">
                <a:solidFill>
                  <a:schemeClr val="bg1"/>
                </a:solidFill>
                <a:latin typeface="Times New Roman" pitchFamily="18" charset="0"/>
                <a:cs typeface="Times New Roman" pitchFamily="18" charset="0"/>
              </a:rPr>
              <a:t>Qeyd etmək lazımdır ki, s</a:t>
            </a:r>
            <a:r>
              <a:rPr lang="en-US" sz="1200" b="1" i="1" dirty="0">
                <a:solidFill>
                  <a:schemeClr val="bg1"/>
                </a:solidFill>
                <a:latin typeface="Times New Roman" pitchFamily="18" charset="0"/>
                <a:cs typeface="Times New Roman" pitchFamily="18" charset="0"/>
              </a:rPr>
              <a:t>on</a:t>
            </a:r>
            <a:r>
              <a:rPr lang="az-Latn-AZ"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illər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ölkəmizə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və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əlavə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ət</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məhsullarından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hazırlanan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kolbasalar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və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digər</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analoji</a:t>
            </a:r>
            <a:r>
              <a:rPr lang="az-Latn-AZ"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məhsulların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idxal</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həcmləri</a:t>
            </a:r>
            <a:r>
              <a:rPr lang="en-US" sz="1200" b="1" i="1" dirty="0">
                <a:solidFill>
                  <a:schemeClr val="bg1"/>
                </a:solidFill>
                <a:latin typeface="Times New Roman" pitchFamily="18" charset="0"/>
                <a:cs typeface="Times New Roman" pitchFamily="18" charset="0"/>
              </a:rPr>
              <a:t> </a:t>
            </a:r>
            <a:r>
              <a:rPr lang="az-Latn-AZ" sz="1200" b="1" i="1" dirty="0">
                <a:solidFill>
                  <a:schemeClr val="bg1"/>
                </a:solidFill>
                <a:latin typeface="Times New Roman" pitchFamily="18" charset="0"/>
                <a:cs typeface="Times New Roman" pitchFamily="18" charset="0"/>
              </a:rPr>
              <a:t>əvvəlki illərdən fərqli olaraq </a:t>
            </a:r>
            <a:r>
              <a:rPr lang="en-US" sz="1200" b="1" i="1" dirty="0" err="1">
                <a:solidFill>
                  <a:schemeClr val="bg1"/>
                </a:solidFill>
                <a:latin typeface="Times New Roman" pitchFamily="18" charset="0"/>
                <a:cs typeface="Times New Roman" pitchFamily="18" charset="0"/>
              </a:rPr>
              <a:t>artmaqdadır</a:t>
            </a:r>
            <a:r>
              <a:rPr lang="en-US" sz="1200" b="1" i="1" dirty="0">
                <a:solidFill>
                  <a:schemeClr val="bg1"/>
                </a:solidFill>
                <a:latin typeface="Times New Roman" pitchFamily="18" charset="0"/>
                <a:cs typeface="Times New Roman" pitchFamily="18" charset="0"/>
              </a:rPr>
              <a:t>. 2016-cı </a:t>
            </a:r>
            <a:r>
              <a:rPr lang="en-US" sz="1200" b="1" i="1" dirty="0" err="1">
                <a:solidFill>
                  <a:schemeClr val="bg1"/>
                </a:solidFill>
                <a:latin typeface="Times New Roman" pitchFamily="18" charset="0"/>
                <a:cs typeface="Times New Roman" pitchFamily="18" charset="0"/>
              </a:rPr>
              <a:t>ildə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belə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idxalın</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həcmi</a:t>
            </a:r>
            <a:r>
              <a:rPr lang="en-US" sz="1200" b="1" i="1" dirty="0">
                <a:solidFill>
                  <a:schemeClr val="bg1"/>
                </a:solidFill>
                <a:latin typeface="Times New Roman" pitchFamily="18" charset="0"/>
                <a:cs typeface="Times New Roman" pitchFamily="18" charset="0"/>
              </a:rPr>
              <a:t> 1.9 min ton </a:t>
            </a:r>
            <a:r>
              <a:rPr lang="en-US" sz="1200" b="1" i="1" dirty="0" err="1">
                <a:solidFill>
                  <a:schemeClr val="bg1"/>
                </a:solidFill>
                <a:latin typeface="Times New Roman" pitchFamily="18" charset="0"/>
                <a:cs typeface="Times New Roman" pitchFamily="18" charset="0"/>
              </a:rPr>
              <a:t>olub</a:t>
            </a:r>
            <a:r>
              <a:rPr lang="az-Latn-AZ"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ki</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bu</a:t>
            </a:r>
            <a:r>
              <a:rPr lang="en-US" sz="1200" b="1" i="1" dirty="0">
                <a:solidFill>
                  <a:schemeClr val="bg1"/>
                </a:solidFill>
                <a:latin typeface="Times New Roman" pitchFamily="18" charset="0"/>
                <a:cs typeface="Times New Roman" pitchFamily="18" charset="0"/>
              </a:rPr>
              <a:t> da 2012-ci </a:t>
            </a:r>
            <a:r>
              <a:rPr lang="en-US" sz="1200" b="1" i="1" dirty="0" err="1">
                <a:solidFill>
                  <a:schemeClr val="bg1"/>
                </a:solidFill>
                <a:latin typeface="Times New Roman" pitchFamily="18" charset="0"/>
                <a:cs typeface="Times New Roman" pitchFamily="18" charset="0"/>
              </a:rPr>
              <a:t>ildə</a:t>
            </a:r>
            <a:r>
              <a:rPr lang="az-Latn-AZ" sz="1200" b="1" i="1" dirty="0">
                <a:solidFill>
                  <a:schemeClr val="bg1"/>
                </a:solidFill>
                <a:latin typeface="Times New Roman" pitchFamily="18" charset="0"/>
                <a:cs typeface="Times New Roman" pitchFamily="18" charset="0"/>
              </a:rPr>
              <a:t>n </a:t>
            </a:r>
            <a:r>
              <a:rPr lang="en-US" sz="1200" b="1" i="1" dirty="0">
                <a:solidFill>
                  <a:schemeClr val="bg1"/>
                </a:solidFill>
                <a:latin typeface="Times New Roman" pitchFamily="18" charset="0"/>
                <a:cs typeface="Times New Roman" pitchFamily="18" charset="0"/>
              </a:rPr>
              <a:t>2.9 </a:t>
            </a:r>
            <a:r>
              <a:rPr lang="en-US" sz="1200" b="1" i="1" dirty="0" err="1">
                <a:solidFill>
                  <a:schemeClr val="bg1"/>
                </a:solidFill>
                <a:latin typeface="Times New Roman" pitchFamily="18" charset="0"/>
                <a:cs typeface="Times New Roman" pitchFamily="18" charset="0"/>
              </a:rPr>
              <a:t>dəfə</a:t>
            </a:r>
            <a:r>
              <a:rPr lang="en-US" sz="1200" b="1" i="1" dirty="0">
                <a:solidFill>
                  <a:schemeClr val="bg1"/>
                </a:solidFill>
                <a:latin typeface="Times New Roman" pitchFamily="18" charset="0"/>
                <a:cs typeface="Times New Roman" pitchFamily="18" charset="0"/>
              </a:rPr>
              <a:t>, 2015-ci </a:t>
            </a:r>
            <a:r>
              <a:rPr lang="en-US" sz="1200" b="1" i="1" dirty="0" err="1">
                <a:solidFill>
                  <a:schemeClr val="bg1"/>
                </a:solidFill>
                <a:latin typeface="Times New Roman" pitchFamily="18" charset="0"/>
                <a:cs typeface="Times New Roman" pitchFamily="18" charset="0"/>
              </a:rPr>
              <a:t>illə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müqayisədə</a:t>
            </a:r>
            <a:r>
              <a:rPr lang="en-US"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isə</a:t>
            </a:r>
            <a:r>
              <a:rPr lang="en-US" sz="1200" b="1" i="1" dirty="0">
                <a:solidFill>
                  <a:schemeClr val="bg1"/>
                </a:solidFill>
                <a:latin typeface="Times New Roman" pitchFamily="18" charset="0"/>
                <a:cs typeface="Times New Roman" pitchFamily="18" charset="0"/>
              </a:rPr>
              <a:t> 74.2%</a:t>
            </a:r>
            <a:r>
              <a:rPr lang="az-Latn-AZ" sz="1200" b="1" i="1" dirty="0">
                <a:solidFill>
                  <a:schemeClr val="bg1"/>
                </a:solidFill>
                <a:latin typeface="Times New Roman" pitchFamily="18" charset="0"/>
                <a:cs typeface="Times New Roman" pitchFamily="18" charset="0"/>
              </a:rPr>
              <a:t> </a:t>
            </a:r>
            <a:r>
              <a:rPr lang="en-US" sz="1200" b="1" i="1" dirty="0" err="1">
                <a:solidFill>
                  <a:schemeClr val="bg1"/>
                </a:solidFill>
                <a:latin typeface="Times New Roman" pitchFamily="18" charset="0"/>
                <a:cs typeface="Times New Roman" pitchFamily="18" charset="0"/>
              </a:rPr>
              <a:t>çoxdur</a:t>
            </a:r>
            <a:r>
              <a:rPr lang="az-Latn-AZ" sz="1200" b="1" i="1" dirty="0">
                <a:solidFill>
                  <a:schemeClr val="bg1"/>
                </a:solidFill>
                <a:latin typeface="Times New Roman" pitchFamily="18" charset="0"/>
                <a:cs typeface="Times New Roman" pitchFamily="18" charset="0"/>
              </a:rPr>
              <a:t>. 2016-cı ildə ölkəyə gətirilən kolbasa məmulatlarının 1246.3 tonu, yaxud 65.3%-i Rusiyadan idxal olunmuşdur. Bu məhsulların Azərbaycana əsas tədarükçüsü hər zaman Rusiya olub: bu məhsulların idxalının 2012-ci ildə 41.7%-i, 2013-cü ildə 40.6%-i, 2014-cü ildə 39.8%-i, 2015-ci ildə isə 36.2%-i onun payına düşüb.</a:t>
            </a:r>
          </a:p>
          <a:p>
            <a:pPr algn="just"/>
            <a:r>
              <a:rPr lang="az-Latn-AZ" sz="1200" b="1" i="1" dirty="0">
                <a:solidFill>
                  <a:schemeClr val="bg1"/>
                </a:solidFill>
                <a:latin typeface="Times New Roman" pitchFamily="18" charset="0"/>
                <a:cs typeface="Times New Roman" pitchFamily="18" charset="0"/>
              </a:rPr>
              <a:t>	Digər tərəfdən isə aparılan hesablamalar göstərir ki, ölkəmizə idxal olunan ət və əlavə ət məhsullarından hazırlanan kolbasalar və digər analoji məhsulların hər tonunun idxal qiyməti 2015-ci illə (hər tonu 1796.4 dollara) müqayisədə 2016-cı ildə (hər tonu 3590.4 dollara) 2 dəfə artıb. Diaqramdan göründüyü kimi, idxal olunan kolbasa və analoji məhsulların hər tonunun idxal qiymətində 2005-2013-cü illər dövründə tədrici yüksəlmə, 2014-cü və 2015-ci illərdə azalma, 2016-cı ildə isə kəskin artım baş vermişdir. Kolbasalar və digər analoji məhsullardan başqa 2016-cı ildə ölkəmizə həm də 4.67 milyon ABŞ dolları dəyərində 1594.6 ton ətdən, ət əlavələrindən və ya qandan hazırlanan hazır və ya konservləşdirilmiş digər məhsullar idxal olunmuşdur. Digər göstərici olan istehsalın məlumatlarına əsasən qeyd etmək olar ki, 2016-cı ildə ölkədə 13.3 min ton kolbasa məmulatları istehsal olunub: bu, 2015-ci ildə olan istehsaldan 8330 ton, yaxud 2.8 dəfə çoxdur. Statistik məlumatlara görə 2010-2014-cü illər dövründə ölkədə kolbasa məmulatlarının istehsalı ildən-ilə tədricən artıb və 2123 tondan 6637 tona yüksəlib, yəni 5 ildə 3.1 dəfə artıb.</a:t>
            </a:r>
            <a:endParaRPr lang="ru-RU" sz="1200" b="1" i="1" dirty="0">
              <a:solidFill>
                <a:schemeClr val="bg1"/>
              </a:solidFill>
              <a:latin typeface="Times New Roman" pitchFamily="18" charset="0"/>
              <a:cs typeface="Times New Roman" pitchFamily="18" charset="0"/>
            </a:endParaRPr>
          </a:p>
        </p:txBody>
      </p:sp>
      <p:sp>
        <p:nvSpPr>
          <p:cNvPr id="4" name="Rectangle 3"/>
          <p:cNvSpPr/>
          <p:nvPr/>
        </p:nvSpPr>
        <p:spPr>
          <a:xfrm>
            <a:off x="914400" y="12700"/>
            <a:ext cx="10609263" cy="3698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spAutoFit/>
          </a:bodyPr>
          <a:lstStyle/>
          <a:p>
            <a:pPr algn="ctr" fontAlgn="auto">
              <a:spcBef>
                <a:spcPts val="0"/>
              </a:spcBef>
              <a:spcAft>
                <a:spcPts val="0"/>
              </a:spcAft>
              <a:defRPr/>
            </a:pPr>
            <a:r>
              <a:rPr lang="en-US" b="1" dirty="0" err="1">
                <a:solidFill>
                  <a:schemeClr val="bg1"/>
                </a:solidFill>
                <a:latin typeface="Times New Roman" pitchFamily="18" charset="0"/>
                <a:cs typeface="Times New Roman" pitchFamily="18" charset="0"/>
              </a:rPr>
              <a:t>Ölkədə</a:t>
            </a:r>
            <a:r>
              <a:rPr lang="en-US" b="1" dirty="0">
                <a:solidFill>
                  <a:schemeClr val="bg1"/>
                </a:solidFill>
                <a:latin typeface="Times New Roman" pitchFamily="18" charset="0"/>
                <a:cs typeface="Times New Roman" pitchFamily="18" charset="0"/>
              </a:rPr>
              <a:t> </a:t>
            </a:r>
            <a:r>
              <a:rPr lang="en-US" b="1" dirty="0" err="1">
                <a:solidFill>
                  <a:schemeClr val="bg1"/>
                </a:solidFill>
                <a:latin typeface="Times New Roman" pitchFamily="18" charset="0"/>
                <a:cs typeface="Times New Roman" pitchFamily="18" charset="0"/>
              </a:rPr>
              <a:t>kolbasa</a:t>
            </a:r>
            <a:r>
              <a:rPr lang="en-US" b="1" dirty="0">
                <a:solidFill>
                  <a:schemeClr val="bg1"/>
                </a:solidFill>
                <a:latin typeface="Times New Roman" pitchFamily="18" charset="0"/>
                <a:cs typeface="Times New Roman" pitchFamily="18" charset="0"/>
              </a:rPr>
              <a:t> </a:t>
            </a:r>
            <a:r>
              <a:rPr lang="en-US" b="1" dirty="0" err="1">
                <a:solidFill>
                  <a:schemeClr val="bg1"/>
                </a:solidFill>
                <a:latin typeface="Times New Roman" pitchFamily="18" charset="0"/>
                <a:cs typeface="Times New Roman" pitchFamily="18" charset="0"/>
              </a:rPr>
              <a:t>və</a:t>
            </a:r>
            <a:r>
              <a:rPr lang="en-US" b="1" dirty="0">
                <a:solidFill>
                  <a:schemeClr val="bg1"/>
                </a:solidFill>
                <a:latin typeface="Times New Roman" pitchFamily="18" charset="0"/>
                <a:cs typeface="Times New Roman" pitchFamily="18" charset="0"/>
              </a:rPr>
              <a:t> </a:t>
            </a:r>
            <a:r>
              <a:rPr lang="en-US" b="1" dirty="0" err="1">
                <a:solidFill>
                  <a:schemeClr val="bg1"/>
                </a:solidFill>
                <a:latin typeface="Times New Roman" pitchFamily="18" charset="0"/>
                <a:cs typeface="Times New Roman" pitchFamily="18" charset="0"/>
              </a:rPr>
              <a:t>kolbasa</a:t>
            </a:r>
            <a:r>
              <a:rPr lang="en-US" b="1" dirty="0">
                <a:solidFill>
                  <a:schemeClr val="bg1"/>
                </a:solidFill>
                <a:latin typeface="Times New Roman" pitchFamily="18" charset="0"/>
                <a:cs typeface="Times New Roman" pitchFamily="18" charset="0"/>
              </a:rPr>
              <a:t> </a:t>
            </a:r>
            <a:r>
              <a:rPr lang="en-US" b="1" dirty="0" err="1">
                <a:solidFill>
                  <a:schemeClr val="bg1"/>
                </a:solidFill>
                <a:latin typeface="Times New Roman" pitchFamily="18" charset="0"/>
                <a:cs typeface="Times New Roman" pitchFamily="18" charset="0"/>
              </a:rPr>
              <a:t>məmulatlarının</a:t>
            </a:r>
            <a:r>
              <a:rPr lang="en-US" b="1" dirty="0">
                <a:solidFill>
                  <a:schemeClr val="bg1"/>
                </a:solidFill>
                <a:latin typeface="Times New Roman" pitchFamily="18" charset="0"/>
                <a:cs typeface="Times New Roman" pitchFamily="18" charset="0"/>
              </a:rPr>
              <a:t> </a:t>
            </a:r>
            <a:r>
              <a:rPr lang="en-US" b="1" dirty="0" err="1" smtClean="0">
                <a:solidFill>
                  <a:schemeClr val="bg1"/>
                </a:solidFill>
                <a:latin typeface="Times New Roman" pitchFamily="18" charset="0"/>
                <a:cs typeface="Times New Roman" pitchFamily="18" charset="0"/>
              </a:rPr>
              <a:t>istehsalı</a:t>
            </a:r>
            <a:r>
              <a:rPr lang="en-US" b="1" dirty="0" smtClean="0">
                <a:solidFill>
                  <a:schemeClr val="bg1"/>
                </a:solidFill>
                <a:latin typeface="Times New Roman" pitchFamily="18" charset="0"/>
                <a:cs typeface="Times New Roman" pitchFamily="18" charset="0"/>
              </a:rPr>
              <a:t> (ton)</a:t>
            </a:r>
            <a:r>
              <a:rPr lang="az-Latn-AZ" b="1" dirty="0" smtClean="0">
                <a:solidFill>
                  <a:schemeClr val="bg1"/>
                </a:solidFill>
                <a:latin typeface="Times New Roman" pitchFamily="18" charset="0"/>
                <a:cs typeface="Times New Roman" pitchFamily="18" charset="0"/>
              </a:rPr>
              <a:t>, idxalı </a:t>
            </a:r>
            <a:r>
              <a:rPr lang="en-US" b="1" dirty="0" smtClean="0">
                <a:solidFill>
                  <a:schemeClr val="bg1"/>
                </a:solidFill>
                <a:latin typeface="Times New Roman" pitchFamily="18" charset="0"/>
                <a:cs typeface="Times New Roman" pitchFamily="18" charset="0"/>
              </a:rPr>
              <a:t>(ton)</a:t>
            </a:r>
            <a:r>
              <a:rPr lang="az-Latn-AZ" b="1" dirty="0" smtClean="0">
                <a:solidFill>
                  <a:schemeClr val="bg1"/>
                </a:solidFill>
                <a:latin typeface="Times New Roman" pitchFamily="18" charset="0"/>
                <a:cs typeface="Times New Roman" pitchFamily="18" charset="0"/>
              </a:rPr>
              <a:t> </a:t>
            </a:r>
            <a:r>
              <a:rPr lang="az-Latn-AZ" b="1" dirty="0">
                <a:solidFill>
                  <a:schemeClr val="bg1"/>
                </a:solidFill>
                <a:latin typeface="Times New Roman" pitchFamily="18" charset="0"/>
                <a:cs typeface="Times New Roman" pitchFamily="18" charset="0"/>
              </a:rPr>
              <a:t>və idxal </a:t>
            </a:r>
            <a:r>
              <a:rPr lang="az-Latn-AZ" b="1" dirty="0" smtClean="0">
                <a:solidFill>
                  <a:schemeClr val="bg1"/>
                </a:solidFill>
                <a:latin typeface="Times New Roman" pitchFamily="18" charset="0"/>
                <a:cs typeface="Times New Roman" pitchFamily="18" charset="0"/>
              </a:rPr>
              <a:t>qiyməti </a:t>
            </a:r>
            <a:r>
              <a:rPr lang="en-US" b="1" dirty="0" smtClean="0">
                <a:solidFill>
                  <a:schemeClr val="bg1"/>
                </a:solidFill>
                <a:latin typeface="Times New Roman" pitchFamily="18" charset="0"/>
                <a:cs typeface="Times New Roman" pitchFamily="18" charset="0"/>
              </a:rPr>
              <a:t>(AB</a:t>
            </a:r>
            <a:r>
              <a:rPr lang="az-Latn-AZ" b="1" dirty="0" smtClean="0">
                <a:solidFill>
                  <a:schemeClr val="bg1"/>
                </a:solidFill>
                <a:latin typeface="Times New Roman" pitchFamily="18" charset="0"/>
                <a:cs typeface="Times New Roman" pitchFamily="18" charset="0"/>
              </a:rPr>
              <a:t>Ş dolları)</a:t>
            </a:r>
            <a:endParaRPr lang="ru-RU" b="1"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2F546A"/>
        </a:solidFill>
        <a:effectLst/>
      </p:bgPr>
    </p:bg>
    <p:spTree>
      <p:nvGrpSpPr>
        <p:cNvPr id="1" name=""/>
        <p:cNvGrpSpPr/>
        <p:nvPr/>
      </p:nvGrpSpPr>
      <p:grpSpPr>
        <a:xfrm>
          <a:off x="0" y="0"/>
          <a:ext cx="0" cy="0"/>
          <a:chOff x="0" y="0"/>
          <a:chExt cx="0" cy="0"/>
        </a:xfrm>
      </p:grpSpPr>
      <p:cxnSp>
        <p:nvCxnSpPr>
          <p:cNvPr id="10" name="Straight Connector 9"/>
          <p:cNvCxnSpPr/>
          <p:nvPr/>
        </p:nvCxnSpPr>
        <p:spPr>
          <a:xfrm flipH="1" flipV="1">
            <a:off x="534988" y="4956175"/>
            <a:ext cx="10733087" cy="6350"/>
          </a:xfrm>
          <a:prstGeom prst="line">
            <a:avLst/>
          </a:prstGeom>
          <a:ln w="171450">
            <a:solidFill>
              <a:srgbClr val="DE5B42"/>
            </a:soli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288925" y="266700"/>
            <a:ext cx="11612563" cy="6297613"/>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Rectangle 1"/>
          <p:cNvSpPr/>
          <p:nvPr/>
        </p:nvSpPr>
        <p:spPr>
          <a:xfrm>
            <a:off x="288925" y="1035050"/>
            <a:ext cx="11612563" cy="5478463"/>
          </a:xfrm>
          <a:prstGeom prst="rect">
            <a:avLst/>
          </a:prstGeom>
        </p:spPr>
        <p:style>
          <a:lnRef idx="1">
            <a:schemeClr val="accent1"/>
          </a:lnRef>
          <a:fillRef idx="3">
            <a:schemeClr val="accent1"/>
          </a:fillRef>
          <a:effectRef idx="2">
            <a:schemeClr val="accent1"/>
          </a:effectRef>
          <a:fontRef idx="minor">
            <a:schemeClr val="lt1"/>
          </a:fontRef>
        </p:style>
        <p:txBody>
          <a:bodyPr>
            <a:spAutoFit/>
          </a:bodyPr>
          <a:lstStyle/>
          <a:p>
            <a:pPr algn="just" fontAlgn="auto">
              <a:spcBef>
                <a:spcPts val="0"/>
              </a:spcBef>
              <a:spcAft>
                <a:spcPts val="0"/>
              </a:spcAft>
              <a:defRPr/>
            </a:pPr>
            <a:endParaRPr lang="az-Latn-AZ" sz="1400" b="1" i="1" dirty="0">
              <a:solidFill>
                <a:schemeClr val="bg1"/>
              </a:solidFill>
              <a:latin typeface="Times New Roman" pitchFamily="18" charset="0"/>
              <a:cs typeface="Times New Roman" pitchFamily="18" charset="0"/>
            </a:endParaRPr>
          </a:p>
          <a:p>
            <a:pPr algn="just" fontAlgn="auto">
              <a:spcBef>
                <a:spcPts val="0"/>
              </a:spcBef>
              <a:spcAft>
                <a:spcPts val="0"/>
              </a:spcAft>
              <a:defRPr/>
            </a:pPr>
            <a:endParaRPr lang="az-Latn-AZ" sz="1600" b="1" i="1" dirty="0">
              <a:solidFill>
                <a:schemeClr val="bg1"/>
              </a:solidFill>
              <a:latin typeface="Times New Roman" pitchFamily="18" charset="0"/>
              <a:cs typeface="Times New Roman" pitchFamily="18" charset="0"/>
            </a:endParaRPr>
          </a:p>
          <a:p>
            <a:pPr algn="just" fontAlgn="auto">
              <a:spcBef>
                <a:spcPts val="0"/>
              </a:spcBef>
              <a:spcAft>
                <a:spcPts val="0"/>
              </a:spcAft>
              <a:defRPr/>
            </a:pPr>
            <a:r>
              <a:rPr lang="az-Latn-AZ" sz="1600" b="1" i="1" dirty="0">
                <a:solidFill>
                  <a:schemeClr val="bg1"/>
                </a:solidFill>
                <a:latin typeface="Times New Roman" pitchFamily="18" charset="0"/>
                <a:cs typeface="Times New Roman" pitchFamily="18" charset="0"/>
              </a:rPr>
              <a:t>	Məlumat üçün qeyd edək ki, ə</a:t>
            </a:r>
            <a:r>
              <a:rPr lang="en-US" sz="1600" b="1" i="1" dirty="0">
                <a:solidFill>
                  <a:schemeClr val="bg1"/>
                </a:solidFill>
                <a:latin typeface="Times New Roman" pitchFamily="18" charset="0"/>
                <a:cs typeface="Times New Roman" pitchFamily="18" charset="0"/>
              </a:rPr>
              <a:t>t </a:t>
            </a:r>
            <a:r>
              <a:rPr lang="en-US" sz="1600" b="1" i="1" dirty="0" err="1">
                <a:solidFill>
                  <a:schemeClr val="bg1"/>
                </a:solidFill>
                <a:latin typeface="Times New Roman" pitchFamily="18" charset="0"/>
                <a:cs typeface="Times New Roman" pitchFamily="18" charset="0"/>
              </a:rPr>
              <a:t>və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ət</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məmulatları</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istehsalının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dəyər</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zənciri</a:t>
            </a:r>
            <a:r>
              <a:rPr lang="az-Latn-AZ"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heyvandarlığın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inkişafının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ilkin</a:t>
            </a:r>
            <a:r>
              <a:rPr lang="en-US" sz="1600" b="1" i="1" dirty="0">
                <a:solidFill>
                  <a:schemeClr val="bg1"/>
                </a:solidFill>
                <a:latin typeface="Times New Roman" pitchFamily="18" charset="0"/>
                <a:cs typeface="Times New Roman" pitchFamily="18" charset="0"/>
              </a:rPr>
              <a:t> </a:t>
            </a:r>
            <a:r>
              <a:rPr lang="az-Latn-AZ"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bazasından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başlanır</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və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ət</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və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kolbasa</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məmulatlarının</a:t>
            </a:r>
            <a:r>
              <a:rPr lang="az-Latn-AZ"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pərakəndə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satışı</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ilə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başa</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çatır</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Dəyər</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zənciri</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aşağıdakı</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həlqələrdən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ibarətdir</a:t>
            </a:r>
            <a:r>
              <a:rPr lang="en-US" sz="1600" b="1" i="1" dirty="0">
                <a:solidFill>
                  <a:schemeClr val="bg1"/>
                </a:solidFill>
                <a:latin typeface="Times New Roman" pitchFamily="18" charset="0"/>
                <a:cs typeface="Times New Roman" pitchFamily="18" charset="0"/>
              </a:rPr>
              <a:t>:</a:t>
            </a:r>
          </a:p>
          <a:p>
            <a:pPr marL="285750" indent="-285750" algn="just" fontAlgn="auto">
              <a:spcBef>
                <a:spcPts val="0"/>
              </a:spcBef>
              <a:spcAft>
                <a:spcPts val="0"/>
              </a:spcAft>
              <a:buFont typeface="Wingdings" pitchFamily="2" charset="2"/>
              <a:buChar char="v"/>
              <a:defRPr/>
            </a:pPr>
            <a:r>
              <a:rPr lang="en-US" sz="1600" b="1" i="1" dirty="0" err="1">
                <a:solidFill>
                  <a:schemeClr val="bg1"/>
                </a:solidFill>
                <a:latin typeface="Times New Roman" pitchFamily="18" charset="0"/>
                <a:cs typeface="Times New Roman" pitchFamily="18" charset="0"/>
              </a:rPr>
              <a:t>heyvandarlığın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ilkin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bazası</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nəzərə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alınmaqla</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ətlik</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heyvandarlıq</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heyvanların</a:t>
            </a:r>
            <a:r>
              <a:rPr lang="az-Latn-AZ"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bəslənməsi</a:t>
            </a:r>
            <a:r>
              <a:rPr lang="en-US" sz="1600" b="1" i="1" dirty="0">
                <a:solidFill>
                  <a:schemeClr val="bg1"/>
                </a:solidFill>
                <a:latin typeface="Times New Roman" pitchFamily="18" charset="0"/>
                <a:cs typeface="Times New Roman" pitchFamily="18" charset="0"/>
              </a:rPr>
              <a:t>);</a:t>
            </a:r>
          </a:p>
          <a:p>
            <a:pPr marL="285750" indent="-285750" algn="just" fontAlgn="auto">
              <a:spcBef>
                <a:spcPts val="0"/>
              </a:spcBef>
              <a:spcAft>
                <a:spcPts val="0"/>
              </a:spcAft>
              <a:buFont typeface="Wingdings" pitchFamily="2" charset="2"/>
              <a:buChar char="v"/>
              <a:defRPr/>
            </a:pPr>
            <a:r>
              <a:rPr lang="en-US" sz="1600" b="1" i="1" dirty="0" err="1">
                <a:solidFill>
                  <a:schemeClr val="bg1"/>
                </a:solidFill>
                <a:latin typeface="Times New Roman" pitchFamily="18" charset="0"/>
                <a:cs typeface="Times New Roman" pitchFamily="18" charset="0"/>
              </a:rPr>
              <a:t>diri</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heyvan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satışı</a:t>
            </a:r>
            <a:endParaRPr lang="en-US" sz="1600" b="1" i="1" dirty="0">
              <a:solidFill>
                <a:schemeClr val="bg1"/>
              </a:solidFill>
              <a:latin typeface="Times New Roman" pitchFamily="18" charset="0"/>
              <a:cs typeface="Times New Roman" pitchFamily="18" charset="0"/>
            </a:endParaRPr>
          </a:p>
          <a:p>
            <a:pPr marL="285750" indent="-285750" algn="just" fontAlgn="auto">
              <a:spcBef>
                <a:spcPts val="0"/>
              </a:spcBef>
              <a:spcAft>
                <a:spcPts val="0"/>
              </a:spcAft>
              <a:buFont typeface="Wingdings" pitchFamily="2" charset="2"/>
              <a:buChar char="v"/>
              <a:defRPr/>
            </a:pPr>
            <a:r>
              <a:rPr lang="en-US" sz="1600" b="1" i="1" dirty="0" err="1">
                <a:solidFill>
                  <a:schemeClr val="bg1"/>
                </a:solidFill>
                <a:latin typeface="Times New Roman" pitchFamily="18" charset="0"/>
                <a:cs typeface="Times New Roman" pitchFamily="18" charset="0"/>
              </a:rPr>
              <a:t>ətin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kəsimi</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emalı</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və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kolbasa</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məmulatlarının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istehsalı</a:t>
            </a:r>
            <a:r>
              <a:rPr lang="en-US" sz="1600" b="1" i="1" dirty="0">
                <a:solidFill>
                  <a:schemeClr val="bg1"/>
                </a:solidFill>
                <a:latin typeface="Times New Roman" pitchFamily="18" charset="0"/>
                <a:cs typeface="Times New Roman" pitchFamily="18" charset="0"/>
              </a:rPr>
              <a:t>;</a:t>
            </a:r>
          </a:p>
          <a:p>
            <a:pPr marL="285750" indent="-285750" algn="just" fontAlgn="auto">
              <a:spcBef>
                <a:spcPts val="0"/>
              </a:spcBef>
              <a:spcAft>
                <a:spcPts val="0"/>
              </a:spcAft>
              <a:buFont typeface="Wingdings" pitchFamily="2" charset="2"/>
              <a:buChar char="v"/>
              <a:defRPr/>
            </a:pPr>
            <a:r>
              <a:rPr lang="en-US" sz="1600" b="1" i="1" dirty="0" err="1">
                <a:solidFill>
                  <a:schemeClr val="bg1"/>
                </a:solidFill>
                <a:latin typeface="Times New Roman" pitchFamily="18" charset="0"/>
                <a:cs typeface="Times New Roman" pitchFamily="18" charset="0"/>
              </a:rPr>
              <a:t>bazarlama</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və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satış</a:t>
            </a:r>
            <a:r>
              <a:rPr lang="en-US" sz="1600" b="1" i="1" dirty="0">
                <a:solidFill>
                  <a:schemeClr val="bg1"/>
                </a:solidFill>
                <a:latin typeface="Times New Roman" pitchFamily="18" charset="0"/>
                <a:cs typeface="Times New Roman" pitchFamily="18" charset="0"/>
              </a:rPr>
              <a:t>.</a:t>
            </a:r>
            <a:endParaRPr lang="az-Latn-AZ" sz="1600" b="1" i="1" dirty="0">
              <a:solidFill>
                <a:schemeClr val="bg1"/>
              </a:solidFill>
              <a:latin typeface="Times New Roman" pitchFamily="18" charset="0"/>
              <a:cs typeface="Times New Roman" pitchFamily="18" charset="0"/>
            </a:endParaRPr>
          </a:p>
          <a:p>
            <a:pPr algn="just" fontAlgn="auto">
              <a:spcBef>
                <a:spcPts val="0"/>
              </a:spcBef>
              <a:spcAft>
                <a:spcPts val="0"/>
              </a:spcAft>
              <a:defRPr/>
            </a:pPr>
            <a:r>
              <a:rPr lang="az-Latn-AZ" sz="1600" b="1" i="1" dirty="0">
                <a:solidFill>
                  <a:schemeClr val="bg1"/>
                </a:solidFill>
                <a:latin typeface="Times New Roman" pitchFamily="18" charset="0"/>
                <a:cs typeface="Times New Roman" pitchFamily="18" charset="0"/>
              </a:rPr>
              <a:t>Kolbasalar növünə, çeşidinə, hazırlanma qaydasına, batonlarının formasına görə müxtəlif olur. Kolbasa məmulatları istehsal texnologiyasından və xammaldan asılı olaraq aşağıdakı qruplara ayrılır:</a:t>
            </a:r>
          </a:p>
          <a:p>
            <a:pPr marL="285750" indent="-285750" algn="just" fontAlgn="auto">
              <a:spcBef>
                <a:spcPts val="0"/>
              </a:spcBef>
              <a:spcAft>
                <a:spcPts val="0"/>
              </a:spcAft>
              <a:buFont typeface="Wingdings" pitchFamily="2" charset="2"/>
              <a:buChar char="v"/>
              <a:defRPr/>
            </a:pPr>
            <a:r>
              <a:rPr lang="az-Latn-AZ" sz="1600" b="1" i="1" dirty="0">
                <a:solidFill>
                  <a:schemeClr val="bg1"/>
                </a:solidFill>
                <a:latin typeface="Times New Roman" pitchFamily="18" charset="0"/>
                <a:cs typeface="Times New Roman" pitchFamily="18" charset="0"/>
              </a:rPr>
              <a:t> bişirilmiş kolbasalar,</a:t>
            </a:r>
          </a:p>
          <a:p>
            <a:pPr marL="285750" indent="-285750" algn="just" fontAlgn="auto">
              <a:spcBef>
                <a:spcPts val="0"/>
              </a:spcBef>
              <a:spcAft>
                <a:spcPts val="0"/>
              </a:spcAft>
              <a:buFont typeface="Wingdings" pitchFamily="2" charset="2"/>
              <a:buChar char="v"/>
              <a:defRPr/>
            </a:pPr>
            <a:r>
              <a:rPr lang="az-Latn-AZ" sz="1600" b="1" i="1" dirty="0">
                <a:solidFill>
                  <a:schemeClr val="bg1"/>
                </a:solidFill>
                <a:latin typeface="Times New Roman" pitchFamily="18" charset="0"/>
                <a:cs typeface="Times New Roman" pitchFamily="18" charset="0"/>
              </a:rPr>
              <a:t>hisə verilmiş kolbasalar,</a:t>
            </a:r>
          </a:p>
          <a:p>
            <a:pPr marL="285750" indent="-285750" algn="just" fontAlgn="auto">
              <a:spcBef>
                <a:spcPts val="0"/>
              </a:spcBef>
              <a:spcAft>
                <a:spcPts val="0"/>
              </a:spcAft>
              <a:buFont typeface="Wingdings" pitchFamily="2" charset="2"/>
              <a:buChar char="v"/>
              <a:defRPr/>
            </a:pPr>
            <a:r>
              <a:rPr lang="az-Latn-AZ" sz="1600" b="1" i="1" dirty="0">
                <a:solidFill>
                  <a:schemeClr val="bg1"/>
                </a:solidFill>
                <a:latin typeface="Times New Roman" pitchFamily="18" charset="0"/>
                <a:cs typeface="Times New Roman" pitchFamily="18" charset="0"/>
              </a:rPr>
              <a:t>qan kolbasaları,</a:t>
            </a:r>
          </a:p>
          <a:p>
            <a:pPr marL="285750" indent="-285750" algn="just" fontAlgn="auto">
              <a:spcBef>
                <a:spcPts val="0"/>
              </a:spcBef>
              <a:spcAft>
                <a:spcPts val="0"/>
              </a:spcAft>
              <a:buFont typeface="Wingdings" pitchFamily="2" charset="2"/>
              <a:buChar char="v"/>
              <a:defRPr/>
            </a:pPr>
            <a:r>
              <a:rPr lang="az-Latn-AZ" sz="1600" b="1" i="1" dirty="0">
                <a:solidFill>
                  <a:schemeClr val="bg1"/>
                </a:solidFill>
                <a:latin typeface="Times New Roman" pitchFamily="18" charset="0"/>
                <a:cs typeface="Times New Roman" pitchFamily="18" charset="0"/>
              </a:rPr>
              <a:t>pəhriz kolbasaları,</a:t>
            </a:r>
          </a:p>
          <a:p>
            <a:pPr marL="285750" indent="-285750" algn="just" fontAlgn="auto">
              <a:spcBef>
                <a:spcPts val="0"/>
              </a:spcBef>
              <a:spcAft>
                <a:spcPts val="0"/>
              </a:spcAft>
              <a:buFont typeface="Wingdings" pitchFamily="2" charset="2"/>
              <a:buChar char="v"/>
              <a:defRPr/>
            </a:pPr>
            <a:r>
              <a:rPr lang="az-Latn-AZ" sz="1600" b="1" i="1" dirty="0">
                <a:solidFill>
                  <a:schemeClr val="bg1"/>
                </a:solidFill>
                <a:latin typeface="Times New Roman" pitchFamily="18" charset="0"/>
                <a:cs typeface="Times New Roman" pitchFamily="18" charset="0"/>
              </a:rPr>
              <a:t>müalicəvi kolbasalar,</a:t>
            </a:r>
          </a:p>
          <a:p>
            <a:pPr marL="285750" indent="-285750" algn="just" fontAlgn="auto">
              <a:spcBef>
                <a:spcPts val="0"/>
              </a:spcBef>
              <a:spcAft>
                <a:spcPts val="0"/>
              </a:spcAft>
              <a:buFont typeface="Wingdings" pitchFamily="2" charset="2"/>
              <a:buChar char="v"/>
              <a:defRPr/>
            </a:pPr>
            <a:r>
              <a:rPr lang="az-Latn-AZ" sz="1600" b="1" i="1" dirty="0">
                <a:solidFill>
                  <a:schemeClr val="bg1"/>
                </a:solidFill>
                <a:latin typeface="Times New Roman" pitchFamily="18" charset="0"/>
                <a:cs typeface="Times New Roman" pitchFamily="18" charset="0"/>
              </a:rPr>
              <a:t>sosiskalar,</a:t>
            </a:r>
          </a:p>
          <a:p>
            <a:pPr marL="285750" indent="-285750" algn="just" fontAlgn="auto">
              <a:spcBef>
                <a:spcPts val="0"/>
              </a:spcBef>
              <a:spcAft>
                <a:spcPts val="0"/>
              </a:spcAft>
              <a:buFont typeface="Wingdings" pitchFamily="2" charset="2"/>
              <a:buChar char="v"/>
              <a:defRPr/>
            </a:pPr>
            <a:r>
              <a:rPr lang="az-Latn-AZ" sz="1600" b="1" i="1" dirty="0">
                <a:solidFill>
                  <a:schemeClr val="bg1"/>
                </a:solidFill>
                <a:latin typeface="Times New Roman" pitchFamily="18" charset="0"/>
                <a:cs typeface="Times New Roman" pitchFamily="18" charset="0"/>
              </a:rPr>
              <a:t>sardelkalar,</a:t>
            </a:r>
          </a:p>
          <a:p>
            <a:pPr marL="285750" indent="-285750" algn="just" fontAlgn="auto">
              <a:spcBef>
                <a:spcPts val="0"/>
              </a:spcBef>
              <a:spcAft>
                <a:spcPts val="0"/>
              </a:spcAft>
              <a:buFont typeface="Wingdings" pitchFamily="2" charset="2"/>
              <a:buChar char="v"/>
              <a:defRPr/>
            </a:pPr>
            <a:r>
              <a:rPr lang="az-Latn-AZ" sz="1600" b="1" i="1" dirty="0">
                <a:solidFill>
                  <a:schemeClr val="bg1"/>
                </a:solidFill>
                <a:latin typeface="Times New Roman" pitchFamily="18" charset="0"/>
                <a:cs typeface="Times New Roman" pitchFamily="18" charset="0"/>
              </a:rPr>
              <a:t>ət çörəyi,</a:t>
            </a:r>
          </a:p>
          <a:p>
            <a:pPr marL="285750" indent="-285750" algn="just" fontAlgn="auto">
              <a:spcBef>
                <a:spcPts val="0"/>
              </a:spcBef>
              <a:spcAft>
                <a:spcPts val="0"/>
              </a:spcAft>
              <a:buFont typeface="Wingdings" pitchFamily="2" charset="2"/>
              <a:buChar char="v"/>
              <a:defRPr/>
            </a:pPr>
            <a:r>
              <a:rPr lang="az-Latn-AZ" sz="1600" b="1" i="1" dirty="0">
                <a:solidFill>
                  <a:schemeClr val="bg1"/>
                </a:solidFill>
                <a:latin typeface="Times New Roman" pitchFamily="18" charset="0"/>
                <a:cs typeface="Times New Roman" pitchFamily="18" charset="0"/>
              </a:rPr>
              <a:t>paştet,</a:t>
            </a:r>
          </a:p>
          <a:p>
            <a:pPr marL="285750" indent="-285750" algn="just" fontAlgn="auto">
              <a:spcBef>
                <a:spcPts val="0"/>
              </a:spcBef>
              <a:spcAft>
                <a:spcPts val="0"/>
              </a:spcAft>
              <a:buFont typeface="Wingdings" pitchFamily="2" charset="2"/>
              <a:buChar char="v"/>
              <a:defRPr/>
            </a:pPr>
            <a:r>
              <a:rPr lang="az-Latn-AZ" sz="1600" b="1" i="1" dirty="0">
                <a:solidFill>
                  <a:schemeClr val="bg1"/>
                </a:solidFill>
                <a:latin typeface="Times New Roman" pitchFamily="18" charset="0"/>
                <a:cs typeface="Times New Roman" pitchFamily="18" charset="0"/>
              </a:rPr>
              <a:t>zels,</a:t>
            </a:r>
          </a:p>
          <a:p>
            <a:pPr marL="285750" indent="-285750" algn="just" fontAlgn="auto">
              <a:spcBef>
                <a:spcPts val="0"/>
              </a:spcBef>
              <a:spcAft>
                <a:spcPts val="0"/>
              </a:spcAft>
              <a:buFont typeface="Wingdings" pitchFamily="2" charset="2"/>
              <a:buChar char="v"/>
              <a:defRPr/>
            </a:pPr>
            <a:r>
              <a:rPr lang="az-Latn-AZ" sz="1600" b="1" i="1" dirty="0">
                <a:solidFill>
                  <a:schemeClr val="bg1"/>
                </a:solidFill>
                <a:latin typeface="Times New Roman" pitchFamily="18" charset="0"/>
                <a:cs typeface="Times New Roman" pitchFamily="18" charset="0"/>
              </a:rPr>
              <a:t>soyutma və s.</a:t>
            </a:r>
            <a:endParaRPr lang="az-Latn-AZ" sz="1400" b="1" i="1" dirty="0">
              <a:solidFill>
                <a:schemeClr val="bg1"/>
              </a:solidFill>
              <a:latin typeface="Times New Roman" pitchFamily="18" charset="0"/>
              <a:cs typeface="Times New Roman" pitchFamily="18" charset="0"/>
            </a:endParaRPr>
          </a:p>
          <a:p>
            <a:pPr algn="just" fontAlgn="auto">
              <a:spcBef>
                <a:spcPts val="0"/>
              </a:spcBef>
              <a:spcAft>
                <a:spcPts val="0"/>
              </a:spcAft>
              <a:defRPr/>
            </a:pPr>
            <a:endParaRPr lang="ru-RU" sz="1600" dirty="0">
              <a:solidFill>
                <a:schemeClr val="bg1"/>
              </a:solidFill>
              <a:latin typeface="Times New Roman" pitchFamily="18" charset="0"/>
              <a:cs typeface="Times New Roman" pitchFamily="18" charset="0"/>
            </a:endParaRPr>
          </a:p>
        </p:txBody>
      </p:sp>
      <p:sp>
        <p:nvSpPr>
          <p:cNvPr id="3" name="Rectangle 2"/>
          <p:cNvSpPr/>
          <p:nvPr/>
        </p:nvSpPr>
        <p:spPr>
          <a:xfrm>
            <a:off x="288925" y="266700"/>
            <a:ext cx="11612563" cy="646113"/>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algn="ctr" fontAlgn="auto">
              <a:spcBef>
                <a:spcPts val="0"/>
              </a:spcBef>
              <a:spcAft>
                <a:spcPts val="0"/>
              </a:spcAft>
              <a:defRPr/>
            </a:pPr>
            <a:r>
              <a:rPr lang="en-US" sz="2000" b="1" i="1" dirty="0" err="1">
                <a:solidFill>
                  <a:srgbClr val="C00000"/>
                </a:solidFill>
                <a:latin typeface="Times New Roman" pitchFamily="18" charset="0"/>
                <a:cs typeface="Times New Roman" pitchFamily="18" charset="0"/>
              </a:rPr>
              <a:t>Kolbasa</a:t>
            </a:r>
            <a:r>
              <a:rPr lang="en-US" sz="2000" b="1" i="1" dirty="0">
                <a:solidFill>
                  <a:srgbClr val="C00000"/>
                </a:solidFill>
                <a:latin typeface="Times New Roman" pitchFamily="18" charset="0"/>
                <a:cs typeface="Times New Roman" pitchFamily="18" charset="0"/>
              </a:rPr>
              <a:t> </a:t>
            </a:r>
            <a:r>
              <a:rPr lang="en-US" sz="2000" b="1" i="1" dirty="0" err="1">
                <a:solidFill>
                  <a:srgbClr val="C00000"/>
                </a:solidFill>
                <a:latin typeface="Times New Roman" pitchFamily="18" charset="0"/>
                <a:cs typeface="Times New Roman" pitchFamily="18" charset="0"/>
              </a:rPr>
              <a:t>və</a:t>
            </a:r>
            <a:r>
              <a:rPr lang="en-US" sz="2000" b="1" i="1" dirty="0">
                <a:solidFill>
                  <a:srgbClr val="C00000"/>
                </a:solidFill>
                <a:latin typeface="Times New Roman" pitchFamily="18" charset="0"/>
                <a:cs typeface="Times New Roman" pitchFamily="18" charset="0"/>
              </a:rPr>
              <a:t> </a:t>
            </a:r>
            <a:r>
              <a:rPr lang="en-US" sz="2000" b="1" i="1" dirty="0" err="1">
                <a:solidFill>
                  <a:srgbClr val="C00000"/>
                </a:solidFill>
                <a:latin typeface="Times New Roman" pitchFamily="18" charset="0"/>
                <a:cs typeface="Times New Roman" pitchFamily="18" charset="0"/>
              </a:rPr>
              <a:t>kolbasa</a:t>
            </a:r>
            <a:r>
              <a:rPr lang="en-US" sz="2000" b="1" i="1" dirty="0">
                <a:solidFill>
                  <a:srgbClr val="C00000"/>
                </a:solidFill>
                <a:latin typeface="Times New Roman" pitchFamily="18" charset="0"/>
                <a:cs typeface="Times New Roman" pitchFamily="18" charset="0"/>
              </a:rPr>
              <a:t> </a:t>
            </a:r>
            <a:r>
              <a:rPr lang="en-US" sz="2000" b="1" i="1" dirty="0" err="1">
                <a:solidFill>
                  <a:srgbClr val="C00000"/>
                </a:solidFill>
                <a:latin typeface="Times New Roman" pitchFamily="18" charset="0"/>
                <a:cs typeface="Times New Roman" pitchFamily="18" charset="0"/>
              </a:rPr>
              <a:t>məmulatlarının</a:t>
            </a:r>
            <a:r>
              <a:rPr lang="en-US" sz="2000" b="1" i="1" dirty="0">
                <a:solidFill>
                  <a:srgbClr val="C00000"/>
                </a:solidFill>
                <a:latin typeface="Times New Roman" pitchFamily="18" charset="0"/>
                <a:cs typeface="Times New Roman" pitchFamily="18" charset="0"/>
              </a:rPr>
              <a:t> </a:t>
            </a:r>
            <a:r>
              <a:rPr lang="en-US" sz="2000" b="1" i="1" dirty="0" err="1">
                <a:solidFill>
                  <a:srgbClr val="C00000"/>
                </a:solidFill>
                <a:latin typeface="Times New Roman" pitchFamily="18" charset="0"/>
                <a:cs typeface="Times New Roman" pitchFamily="18" charset="0"/>
              </a:rPr>
              <a:t>istehsalı</a:t>
            </a:r>
            <a:endParaRPr lang="az-Latn-AZ" sz="2000" b="1" i="1" dirty="0">
              <a:solidFill>
                <a:srgbClr val="C00000"/>
              </a:solidFill>
              <a:latin typeface="Times New Roman" pitchFamily="18" charset="0"/>
              <a:cs typeface="Times New Roman" pitchFamily="18" charset="0"/>
            </a:endParaRPr>
          </a:p>
          <a:p>
            <a:pPr algn="ctr" fontAlgn="auto">
              <a:spcBef>
                <a:spcPts val="0"/>
              </a:spcBef>
              <a:spcAft>
                <a:spcPts val="0"/>
              </a:spcAft>
              <a:defRPr/>
            </a:pPr>
            <a:endParaRPr lang="ru-RU" sz="1600" b="1" dirty="0">
              <a:solidFill>
                <a:schemeClr val="bg1"/>
              </a:solidFill>
              <a:latin typeface="Times New Roman" pitchFamily="18" charset="0"/>
              <a:cs typeface="Times New Roman" pitchFamily="18" charset="0"/>
            </a:endParaRPr>
          </a:p>
        </p:txBody>
      </p:sp>
      <p:pic>
        <p:nvPicPr>
          <p:cNvPr id="112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0475" y="3775075"/>
            <a:ext cx="7800975" cy="2570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2F546A"/>
        </a:solidFill>
        <a:effectLst/>
      </p:bgPr>
    </p:bg>
    <p:spTree>
      <p:nvGrpSpPr>
        <p:cNvPr id="1" name=""/>
        <p:cNvGrpSpPr/>
        <p:nvPr/>
      </p:nvGrpSpPr>
      <p:grpSpPr>
        <a:xfrm>
          <a:off x="0" y="0"/>
          <a:ext cx="0" cy="0"/>
          <a:chOff x="0" y="0"/>
          <a:chExt cx="0" cy="0"/>
        </a:xfrm>
      </p:grpSpPr>
      <p:sp>
        <p:nvSpPr>
          <p:cNvPr id="7" name="Rectangle 6"/>
          <p:cNvSpPr/>
          <p:nvPr/>
        </p:nvSpPr>
        <p:spPr>
          <a:xfrm>
            <a:off x="288925" y="266700"/>
            <a:ext cx="11612563" cy="6297613"/>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aphicFrame>
        <p:nvGraphicFramePr>
          <p:cNvPr id="2" name="Chart 8"/>
          <p:cNvGraphicFramePr>
            <a:graphicFrameLocks/>
          </p:cNvGraphicFramePr>
          <p:nvPr>
            <p:extLst>
              <p:ext uri="{D42A27DB-BD31-4B8C-83A1-F6EECF244321}">
                <p14:modId xmlns:p14="http://schemas.microsoft.com/office/powerpoint/2010/main" val="2704499897"/>
              </p:ext>
            </p:extLst>
          </p:nvPr>
        </p:nvGraphicFramePr>
        <p:xfrm>
          <a:off x="389731" y="790753"/>
          <a:ext cx="11410950" cy="3597275"/>
        </p:xfrm>
        <a:graphic>
          <a:graphicData uri="http://schemas.openxmlformats.org/drawingml/2006/chart">
            <c:chart xmlns:c="http://schemas.openxmlformats.org/drawingml/2006/chart" xmlns:r="http://schemas.openxmlformats.org/officeDocument/2006/relationships" r:id="rId2"/>
          </a:graphicData>
        </a:graphic>
      </p:graphicFrame>
      <p:sp>
        <p:nvSpPr>
          <p:cNvPr id="12292" name="Rectangle 1"/>
          <p:cNvSpPr>
            <a:spLocks noChangeArrowheads="1"/>
          </p:cNvSpPr>
          <p:nvPr/>
        </p:nvSpPr>
        <p:spPr bwMode="auto">
          <a:xfrm>
            <a:off x="292100" y="4479925"/>
            <a:ext cx="11358563"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en-US" sz="1400" b="1" i="1" dirty="0">
                <a:solidFill>
                  <a:schemeClr val="bg1"/>
                </a:solidFill>
                <a:latin typeface="Times New Roman" pitchFamily="18" charset="0"/>
                <a:cs typeface="Times New Roman" pitchFamily="18" charset="0"/>
              </a:rPr>
              <a:t>	</a:t>
            </a:r>
            <a:r>
              <a:rPr lang="az-Latn-AZ" sz="1600" b="1" i="1" dirty="0">
                <a:solidFill>
                  <a:schemeClr val="bg1"/>
                </a:solidFill>
                <a:latin typeface="Times New Roman" pitchFamily="18" charset="0"/>
                <a:cs typeface="Times New Roman" pitchFamily="18" charset="0"/>
              </a:rPr>
              <a:t> D</a:t>
            </a:r>
            <a:r>
              <a:rPr lang="en-US" sz="1600" b="1" i="1" dirty="0" err="1">
                <a:solidFill>
                  <a:schemeClr val="bg1"/>
                </a:solidFill>
                <a:latin typeface="Times New Roman" pitchFamily="18" charset="0"/>
                <a:cs typeface="Times New Roman" pitchFamily="18" charset="0"/>
              </a:rPr>
              <a:t>inamikadan</a:t>
            </a:r>
            <a:r>
              <a:rPr lang="en-US" sz="1600" b="1" i="1" dirty="0">
                <a:solidFill>
                  <a:schemeClr val="bg1"/>
                </a:solidFill>
                <a:latin typeface="Times New Roman" pitchFamily="18" charset="0"/>
                <a:cs typeface="Times New Roman" pitchFamily="18" charset="0"/>
              </a:rPr>
              <a:t> </a:t>
            </a:r>
            <a:r>
              <a:rPr lang="az-Latn-AZ" sz="1600" b="1" i="1" dirty="0">
                <a:solidFill>
                  <a:schemeClr val="bg1"/>
                </a:solidFill>
                <a:latin typeface="Times New Roman" pitchFamily="18" charset="0"/>
                <a:cs typeface="Times New Roman" pitchFamily="18" charset="0"/>
              </a:rPr>
              <a:t>göründüyü kimi, </a:t>
            </a:r>
            <a:r>
              <a:rPr lang="en-US" sz="1600" b="1" i="1" dirty="0">
                <a:solidFill>
                  <a:schemeClr val="bg1"/>
                </a:solidFill>
                <a:latin typeface="Times New Roman" pitchFamily="18" charset="0"/>
                <a:cs typeface="Times New Roman" pitchFamily="18" charset="0"/>
              </a:rPr>
              <a:t>2015-ci </a:t>
            </a:r>
            <a:r>
              <a:rPr lang="en-US" sz="1600" b="1" i="1" dirty="0" err="1">
                <a:solidFill>
                  <a:schemeClr val="bg1"/>
                </a:solidFill>
                <a:latin typeface="Times New Roman" pitchFamily="18" charset="0"/>
                <a:cs typeface="Times New Roman" pitchFamily="18" charset="0"/>
              </a:rPr>
              <a:t>ildə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kolbasa</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məmulatları</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istehsalının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həcmi</a:t>
            </a:r>
            <a:r>
              <a:rPr lang="en-US" sz="1600" b="1" i="1" dirty="0">
                <a:solidFill>
                  <a:schemeClr val="bg1"/>
                </a:solidFill>
                <a:latin typeface="Times New Roman" pitchFamily="18" charset="0"/>
                <a:cs typeface="Times New Roman" pitchFamily="18" charset="0"/>
              </a:rPr>
              <a:t> 2014-c</a:t>
            </a:r>
            <a:r>
              <a:rPr lang="az-Latn-AZ" sz="1600" b="1" i="1" dirty="0">
                <a:solidFill>
                  <a:schemeClr val="bg1"/>
                </a:solidFill>
                <a:latin typeface="Times New Roman" pitchFamily="18" charset="0"/>
                <a:cs typeface="Times New Roman" pitchFamily="18" charset="0"/>
              </a:rPr>
              <a:t>ü</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illə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müqayisədə</a:t>
            </a:r>
            <a:r>
              <a:rPr lang="en-US" sz="1600" b="1" i="1" dirty="0">
                <a:solidFill>
                  <a:schemeClr val="bg1"/>
                </a:solidFill>
                <a:latin typeface="Times New Roman" pitchFamily="18" charset="0"/>
                <a:cs typeface="Times New Roman" pitchFamily="18" charset="0"/>
              </a:rPr>
              <a:t> 1667 ton</a:t>
            </a:r>
            <a:r>
              <a:rPr lang="az-Latn-AZ" sz="1600" b="1" i="1" dirty="0">
                <a:solidFill>
                  <a:schemeClr val="bg1"/>
                </a:solidFill>
                <a:latin typeface="Times New Roman" pitchFamily="18" charset="0"/>
                <a:cs typeface="Times New Roman" pitchFamily="18" charset="0"/>
              </a:rPr>
              <a:t>,</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yaxud</a:t>
            </a:r>
            <a:r>
              <a:rPr lang="en-US" sz="1600" b="1" i="1" dirty="0">
                <a:solidFill>
                  <a:schemeClr val="bg1"/>
                </a:solidFill>
                <a:latin typeface="Times New Roman" pitchFamily="18" charset="0"/>
                <a:cs typeface="Times New Roman" pitchFamily="18" charset="0"/>
              </a:rPr>
              <a:t> 25.1% </a:t>
            </a:r>
            <a:r>
              <a:rPr lang="en-US" sz="1600" b="1" i="1" dirty="0" err="1">
                <a:solidFill>
                  <a:schemeClr val="bg1"/>
                </a:solidFill>
                <a:latin typeface="Times New Roman" pitchFamily="18" charset="0"/>
                <a:cs typeface="Times New Roman" pitchFamily="18" charset="0"/>
              </a:rPr>
              <a:t>azalıb</a:t>
            </a:r>
            <a:r>
              <a:rPr lang="en-US" sz="1600" b="1" i="1" dirty="0">
                <a:solidFill>
                  <a:schemeClr val="bg1"/>
                </a:solidFill>
                <a:latin typeface="Times New Roman" pitchFamily="18" charset="0"/>
                <a:cs typeface="Times New Roman" pitchFamily="18" charset="0"/>
              </a:rPr>
              <a:t>. </a:t>
            </a:r>
            <a:r>
              <a:rPr lang="az-Latn-AZ" sz="1600" b="1" i="1" dirty="0">
                <a:solidFill>
                  <a:schemeClr val="bg1"/>
                </a:solidFill>
                <a:latin typeface="Times New Roman" pitchFamily="18" charset="0"/>
                <a:cs typeface="Times New Roman" pitchFamily="18" charset="0"/>
              </a:rPr>
              <a:t>Digər tərəfdən isə </a:t>
            </a:r>
            <a:r>
              <a:rPr lang="en-US" sz="1600" b="1" i="1" dirty="0">
                <a:solidFill>
                  <a:schemeClr val="bg1"/>
                </a:solidFill>
                <a:latin typeface="Times New Roman" pitchFamily="18" charset="0"/>
                <a:cs typeface="Times New Roman" pitchFamily="18" charset="0"/>
              </a:rPr>
              <a:t>2016-cı </a:t>
            </a:r>
            <a:r>
              <a:rPr lang="en-US" sz="1600" b="1" i="1" dirty="0" err="1">
                <a:solidFill>
                  <a:schemeClr val="bg1"/>
                </a:solidFill>
                <a:latin typeface="Times New Roman" pitchFamily="18" charset="0"/>
                <a:cs typeface="Times New Roman" pitchFamily="18" charset="0"/>
              </a:rPr>
              <a:t>ildə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isə</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kəskin</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artım</a:t>
            </a:r>
            <a:r>
              <a:rPr lang="en-US" sz="1600" b="1" i="1" dirty="0">
                <a:solidFill>
                  <a:schemeClr val="bg1"/>
                </a:solidFill>
                <a:latin typeface="Times New Roman" pitchFamily="18" charset="0"/>
                <a:cs typeface="Times New Roman" pitchFamily="18" charset="0"/>
              </a:rPr>
              <a:t> </a:t>
            </a:r>
            <a:r>
              <a:rPr lang="en-US" sz="1600" b="1" i="1" dirty="0" err="1">
                <a:solidFill>
                  <a:schemeClr val="bg1"/>
                </a:solidFill>
                <a:latin typeface="Times New Roman" pitchFamily="18" charset="0"/>
                <a:cs typeface="Times New Roman" pitchFamily="18" charset="0"/>
              </a:rPr>
              <a:t>baş</a:t>
            </a:r>
            <a:r>
              <a:rPr lang="en-US" sz="1600" b="1" i="1" dirty="0">
                <a:solidFill>
                  <a:schemeClr val="bg1"/>
                </a:solidFill>
                <a:latin typeface="Times New Roman" pitchFamily="18" charset="0"/>
                <a:cs typeface="Times New Roman" pitchFamily="18" charset="0"/>
              </a:rPr>
              <a:t> </a:t>
            </a:r>
            <a:r>
              <a:rPr lang="az-Latn-AZ" sz="1600" b="1" i="1" dirty="0">
                <a:solidFill>
                  <a:schemeClr val="bg1"/>
                </a:solidFill>
                <a:latin typeface="Times New Roman" pitchFamily="18" charset="0"/>
                <a:cs typeface="Times New Roman" pitchFamily="18" charset="0"/>
              </a:rPr>
              <a:t>verdiyini müşahidə etmək mümkündür. Bu diaqramda hər il üzrə ayrı-ayrı bölgələrdə istehsal olunan kolbasa məmulatlarının  məlumatları əks olunmuşdur. Belə ki, ümumi dinamikaya görə əvvəlki illərdə ayrı-ayrı bölgələrdə kəskin fərq hiss olunmasa da, 2016-cı ildə isə dinamika göstəricilərinə görə ən yüksək Bakı şəhəri, ondan az fərqlənən Xırdalan şəhərində müşahidə edilmişdir. İstehsalın bu sahədə azalması isə demək olar ki, Naxçıvan MR-da və Göygöl rayonunda müşahidə edilir. Qeyd edək ki, artım dinamikası əvvəlki illərdən daha kəskin fərqlənmişdir. Bu da ondan irəli gəlir ki, Bakıda və Xırdalanda daha müasir texnoloji avadanlıqlarla təmin olunmuş istehsal müəssisələrinin sayının çox olması və eyni zamanda alıcılıq qabiliyyətinin yüksək olması ilə əlaqədardır.</a:t>
            </a:r>
            <a:endParaRPr lang="ru-RU" sz="1600" b="1" i="1" dirty="0">
              <a:solidFill>
                <a:schemeClr val="bg1"/>
              </a:solidFill>
              <a:latin typeface="Times New Roman" pitchFamily="18" charset="0"/>
              <a:cs typeface="Times New Roman" pitchFamily="18" charset="0"/>
            </a:endParaRPr>
          </a:p>
        </p:txBody>
      </p:sp>
      <p:pic>
        <p:nvPicPr>
          <p:cNvPr id="1229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913" y="4479925"/>
            <a:ext cx="11050587" cy="4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4" name="Rectangle 1"/>
          <p:cNvSpPr>
            <a:spLocks noChangeArrowheads="1"/>
          </p:cNvSpPr>
          <p:nvPr/>
        </p:nvSpPr>
        <p:spPr bwMode="auto">
          <a:xfrm>
            <a:off x="1284288" y="266700"/>
            <a:ext cx="99758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2000" b="1">
                <a:solidFill>
                  <a:schemeClr val="bg1"/>
                </a:solidFill>
              </a:rPr>
              <a:t>Kolbasa və kolbasa məmulatlarının </a:t>
            </a:r>
            <a:r>
              <a:rPr lang="az-Latn-AZ" sz="2000" b="1">
                <a:solidFill>
                  <a:schemeClr val="bg1"/>
                </a:solidFill>
              </a:rPr>
              <a:t>ölkənin ayrı-ayrı regionlar üzrə </a:t>
            </a:r>
            <a:r>
              <a:rPr lang="en-US" sz="2000" b="1">
                <a:solidFill>
                  <a:schemeClr val="bg1"/>
                </a:solidFill>
              </a:rPr>
              <a:t>istehsal</a:t>
            </a:r>
            <a:r>
              <a:rPr lang="az-Latn-AZ" sz="2000" b="1">
                <a:solidFill>
                  <a:schemeClr val="bg1"/>
                </a:solidFill>
              </a:rPr>
              <a:t> dinamikası</a:t>
            </a:r>
            <a:r>
              <a:rPr lang="en-US" sz="2000" b="1">
                <a:solidFill>
                  <a:schemeClr val="bg1"/>
                </a:solidFill>
              </a:rPr>
              <a:t>, ton</a:t>
            </a:r>
            <a:endParaRPr lang="ru-RU" sz="2000" b="1">
              <a:solidFill>
                <a:schemeClr val="bg1"/>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2F546A"/>
        </a:solidFill>
        <a:effectLst/>
      </p:bgPr>
    </p:bg>
    <p:spTree>
      <p:nvGrpSpPr>
        <p:cNvPr id="1" name=""/>
        <p:cNvGrpSpPr/>
        <p:nvPr/>
      </p:nvGrpSpPr>
      <p:grpSpPr>
        <a:xfrm>
          <a:off x="0" y="0"/>
          <a:ext cx="0" cy="0"/>
          <a:chOff x="0" y="0"/>
          <a:chExt cx="0" cy="0"/>
        </a:xfrm>
      </p:grpSpPr>
      <p:sp>
        <p:nvSpPr>
          <p:cNvPr id="7" name="Rectangle 6"/>
          <p:cNvSpPr/>
          <p:nvPr/>
        </p:nvSpPr>
        <p:spPr>
          <a:xfrm>
            <a:off x="300038" y="-444500"/>
            <a:ext cx="11612562" cy="629920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315" name="Rectangle 1"/>
          <p:cNvSpPr>
            <a:spLocks noChangeArrowheads="1"/>
          </p:cNvSpPr>
          <p:nvPr/>
        </p:nvSpPr>
        <p:spPr bwMode="auto">
          <a:xfrm>
            <a:off x="300038" y="-107950"/>
            <a:ext cx="531812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endParaRPr lang="en-US" sz="1400" b="1" i="1">
              <a:solidFill>
                <a:schemeClr val="bg1"/>
              </a:solidFill>
              <a:latin typeface="Times New Roman" pitchFamily="18" charset="0"/>
              <a:cs typeface="Times New Roman" pitchFamily="18" charset="0"/>
            </a:endParaRPr>
          </a:p>
          <a:p>
            <a:pPr algn="just"/>
            <a:endParaRPr lang="en-US" sz="1400" b="1" i="1">
              <a:solidFill>
                <a:schemeClr val="bg1"/>
              </a:solidFill>
              <a:latin typeface="Times New Roman" pitchFamily="18" charset="0"/>
              <a:cs typeface="Times New Roman" pitchFamily="18" charset="0"/>
            </a:endParaRPr>
          </a:p>
          <a:p>
            <a:pPr algn="just"/>
            <a:r>
              <a:rPr lang="en-US" sz="1400" b="1" i="1">
                <a:solidFill>
                  <a:schemeClr val="bg1"/>
                </a:solidFill>
                <a:latin typeface="Times New Roman" pitchFamily="18" charset="0"/>
                <a:cs typeface="Times New Roman" pitchFamily="18" charset="0"/>
              </a:rPr>
              <a:t>	</a:t>
            </a:r>
            <a:endParaRPr lang="ru-RU" sz="1400" b="1" i="1">
              <a:solidFill>
                <a:schemeClr val="bg1"/>
              </a:solidFill>
              <a:latin typeface="Times New Roman" pitchFamily="18" charset="0"/>
              <a:cs typeface="Times New Roman" pitchFamily="18" charset="0"/>
            </a:endParaRPr>
          </a:p>
        </p:txBody>
      </p:sp>
      <p:sp>
        <p:nvSpPr>
          <p:cNvPr id="3" name="Rectangle 2"/>
          <p:cNvSpPr/>
          <p:nvPr/>
        </p:nvSpPr>
        <p:spPr>
          <a:xfrm>
            <a:off x="311150" y="161925"/>
            <a:ext cx="11601450" cy="6278642"/>
          </a:xfrm>
          <a:prstGeom prst="rect">
            <a:avLst/>
          </a:prstGeom>
        </p:spPr>
        <p:style>
          <a:lnRef idx="1">
            <a:schemeClr val="accent5"/>
          </a:lnRef>
          <a:fillRef idx="3">
            <a:schemeClr val="accent5"/>
          </a:fillRef>
          <a:effectRef idx="2">
            <a:schemeClr val="accent5"/>
          </a:effectRef>
          <a:fontRef idx="minor">
            <a:schemeClr val="lt1"/>
          </a:fontRef>
        </p:style>
        <p:txBody>
          <a:bodyPr>
            <a:spAutoFit/>
          </a:bodyPr>
          <a:lstStyle/>
          <a:p>
            <a:pPr algn="ctr" fontAlgn="auto">
              <a:spcBef>
                <a:spcPts val="0"/>
              </a:spcBef>
              <a:spcAft>
                <a:spcPts val="0"/>
              </a:spcAft>
              <a:defRPr/>
            </a:pPr>
            <a:r>
              <a:rPr lang="az-Latn-AZ" sz="2000" b="1" i="1" u="sng" dirty="0">
                <a:solidFill>
                  <a:srgbClr val="FFFF00"/>
                </a:solidFill>
                <a:latin typeface="Times New Roman" pitchFamily="18" charset="0"/>
                <a:cs typeface="Times New Roman" pitchFamily="18" charset="0"/>
              </a:rPr>
              <a:t>Yerli kolbasa və kolbasa məmulatları istehsalçıları</a:t>
            </a:r>
          </a:p>
          <a:p>
            <a:pPr algn="just" fontAlgn="auto">
              <a:spcBef>
                <a:spcPts val="0"/>
              </a:spcBef>
              <a:spcAft>
                <a:spcPts val="0"/>
              </a:spcAft>
              <a:defRPr/>
            </a:pPr>
            <a:endParaRPr lang="en-US" sz="1400" b="1" i="1" dirty="0" smtClean="0">
              <a:solidFill>
                <a:schemeClr val="bg1"/>
              </a:solidFill>
              <a:latin typeface="Times New Roman" pitchFamily="18" charset="0"/>
              <a:cs typeface="Times New Roman" pitchFamily="18" charset="0"/>
            </a:endParaRPr>
          </a:p>
          <a:p>
            <a:pPr algn="just" fontAlgn="auto">
              <a:spcBef>
                <a:spcPts val="0"/>
              </a:spcBef>
              <a:spcAft>
                <a:spcPts val="0"/>
              </a:spcAft>
              <a:defRPr/>
            </a:pPr>
            <a:endParaRPr lang="en-US" sz="1400" b="1" i="1" dirty="0">
              <a:solidFill>
                <a:schemeClr val="bg1"/>
              </a:solidFill>
              <a:latin typeface="Times New Roman" pitchFamily="18" charset="0"/>
              <a:cs typeface="Times New Roman" pitchFamily="18" charset="0"/>
            </a:endParaRPr>
          </a:p>
          <a:p>
            <a:pPr algn="just" fontAlgn="auto">
              <a:spcBef>
                <a:spcPts val="0"/>
              </a:spcBef>
              <a:spcAft>
                <a:spcPts val="0"/>
              </a:spcAft>
              <a:defRPr/>
            </a:pPr>
            <a:r>
              <a:rPr lang="az-Latn-AZ" sz="1400" b="1" i="1" dirty="0" smtClean="0">
                <a:solidFill>
                  <a:schemeClr val="bg1"/>
                </a:solidFill>
                <a:latin typeface="Times New Roman" pitchFamily="18" charset="0"/>
                <a:cs typeface="Times New Roman" pitchFamily="18" charset="0"/>
              </a:rPr>
              <a:t>H</a:t>
            </a:r>
            <a:r>
              <a:rPr lang="en-US" sz="1400" b="1" i="1" dirty="0" err="1">
                <a:solidFill>
                  <a:schemeClr val="bg1"/>
                </a:solidFill>
                <a:latin typeface="Times New Roman" pitchFamily="18" charset="0"/>
                <a:cs typeface="Times New Roman" pitchFamily="18" charset="0"/>
              </a:rPr>
              <a:t>azırda</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ölkəmizdə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bu</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sektorda</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irili-xırdalı</a:t>
            </a:r>
            <a:r>
              <a:rPr lang="en-US" sz="1400" b="1" i="1" dirty="0">
                <a:solidFill>
                  <a:schemeClr val="bg1"/>
                </a:solidFill>
                <a:latin typeface="Times New Roman" pitchFamily="18" charset="0"/>
                <a:cs typeface="Times New Roman" pitchFamily="18" charset="0"/>
              </a:rPr>
              <a:t> 20-dək firma </a:t>
            </a:r>
            <a:r>
              <a:rPr lang="en-US" sz="1400" b="1" i="1" dirty="0" err="1">
                <a:solidFill>
                  <a:schemeClr val="bg1"/>
                </a:solidFill>
                <a:latin typeface="Times New Roman" pitchFamily="18" charset="0"/>
                <a:cs typeface="Times New Roman" pitchFamily="18" charset="0"/>
              </a:rPr>
              <a:t>fəaliyyət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göstərir</a:t>
            </a:r>
            <a:r>
              <a:rPr lang="en-US" sz="1400" b="1" i="1" dirty="0">
                <a:solidFill>
                  <a:schemeClr val="bg1"/>
                </a:solidFill>
                <a:latin typeface="Times New Roman" pitchFamily="18" charset="0"/>
                <a:cs typeface="Times New Roman" pitchFamily="18" charset="0"/>
              </a:rPr>
              <a:t> (o </a:t>
            </a:r>
            <a:r>
              <a:rPr lang="en-US" sz="1400" b="1" i="1" dirty="0" err="1">
                <a:solidFill>
                  <a:schemeClr val="bg1"/>
                </a:solidFill>
                <a:latin typeface="Times New Roman" pitchFamily="18" charset="0"/>
                <a:cs typeface="Times New Roman" pitchFamily="18" charset="0"/>
              </a:rPr>
              <a:t>cümlədən</a:t>
            </a:r>
            <a:r>
              <a:rPr lang="en-US" sz="1400" b="1" i="1" dirty="0">
                <a:solidFill>
                  <a:schemeClr val="bg1"/>
                </a:solidFill>
                <a:latin typeface="Times New Roman" pitchFamily="18" charset="0"/>
                <a:cs typeface="Times New Roman" pitchFamily="18" charset="0"/>
              </a:rPr>
              <a:t> 4-ü </a:t>
            </a:r>
            <a:r>
              <a:rPr lang="en-US" sz="1400" b="1" i="1" dirty="0" err="1">
                <a:solidFill>
                  <a:schemeClr val="bg1"/>
                </a:solidFill>
                <a:latin typeface="Times New Roman" pitchFamily="18" charset="0"/>
                <a:cs typeface="Times New Roman" pitchFamily="18" charset="0"/>
              </a:rPr>
              <a:t>Naxçıvan</a:t>
            </a:r>
            <a:r>
              <a:rPr lang="en-US" sz="1400" b="1" i="1" dirty="0">
                <a:solidFill>
                  <a:schemeClr val="bg1"/>
                </a:solidFill>
                <a:latin typeface="Times New Roman" pitchFamily="18" charset="0"/>
                <a:cs typeface="Times New Roman" pitchFamily="18" charset="0"/>
              </a:rPr>
              <a:t> MR-da</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olmaqla</a:t>
            </a:r>
            <a:r>
              <a:rPr lang="en-US" sz="1400" b="1" i="1" dirty="0">
                <a:solidFill>
                  <a:schemeClr val="bg1"/>
                </a:solidFill>
                <a:latin typeface="Times New Roman" pitchFamily="18" charset="0"/>
                <a:cs typeface="Times New Roman" pitchFamily="18" charset="0"/>
              </a:rPr>
              <a:t>).</a:t>
            </a:r>
            <a:r>
              <a:rPr lang="az-Latn-AZ" sz="1400" b="1" i="1" dirty="0">
                <a:solidFill>
                  <a:schemeClr val="bg1"/>
                </a:solidFill>
                <a:latin typeface="Times New Roman" pitchFamily="18" charset="0"/>
                <a:cs typeface="Times New Roman" pitchFamily="18" charset="0"/>
              </a:rPr>
              <a:t> Araşdırma nəticələrinə görə </a:t>
            </a:r>
            <a:r>
              <a:rPr lang="en-US" sz="1400" b="1" i="1" dirty="0" err="1">
                <a:solidFill>
                  <a:schemeClr val="bg1"/>
                </a:solidFill>
                <a:latin typeface="Times New Roman" pitchFamily="18" charset="0"/>
                <a:cs typeface="Times New Roman" pitchFamily="18" charset="0"/>
              </a:rPr>
              <a:t>ən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müxtəlif</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mənbələr</a:t>
            </a:r>
            <a:r>
              <a:rPr lang="az-Latn-AZ" sz="1400" b="1" i="1" dirty="0">
                <a:solidFill>
                  <a:schemeClr val="bg1"/>
                </a:solidFill>
                <a:latin typeface="Times New Roman" pitchFamily="18" charset="0"/>
                <a:cs typeface="Times New Roman" pitchFamily="18" charset="0"/>
              </a:rPr>
              <a:t>ə istinad edərək,</a:t>
            </a:r>
            <a:r>
              <a:rPr lang="en-US" sz="1400" b="1" i="1" dirty="0">
                <a:solidFill>
                  <a:schemeClr val="bg1"/>
                </a:solidFill>
                <a:latin typeface="Times New Roman" pitchFamily="18" charset="0"/>
                <a:cs typeface="Times New Roman" pitchFamily="18" charset="0"/>
              </a:rPr>
              <a:t> internet </a:t>
            </a:r>
            <a:r>
              <a:rPr lang="en-US" sz="1400" b="1" i="1" dirty="0" err="1">
                <a:solidFill>
                  <a:schemeClr val="bg1"/>
                </a:solidFill>
                <a:latin typeface="Times New Roman" pitchFamily="18" charset="0"/>
                <a:cs typeface="Times New Roman" pitchFamily="18" charset="0"/>
              </a:rPr>
              <a:t>üzərindən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axtarmaqla</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bu</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sektorda</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fəaliyyət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göstərən</a:t>
            </a:r>
            <a:r>
              <a:rPr lang="en-US" sz="1400" b="1" i="1" dirty="0">
                <a:solidFill>
                  <a:schemeClr val="bg1"/>
                </a:solidFill>
                <a:latin typeface="Times New Roman" pitchFamily="18" charset="0"/>
                <a:cs typeface="Times New Roman" pitchFamily="18" charset="0"/>
              </a:rPr>
              <a:t> 14 </a:t>
            </a:r>
            <a:r>
              <a:rPr lang="az-Latn-AZ" sz="1400" b="1" i="1" dirty="0">
                <a:solidFill>
                  <a:schemeClr val="bg1"/>
                </a:solidFill>
                <a:latin typeface="Times New Roman" pitchFamily="18" charset="0"/>
                <a:cs typeface="Times New Roman" pitchFamily="18" charset="0"/>
              </a:rPr>
              <a:t>müəssisənin olduğunu müəyyənləşdirmək mümkün olmuşdur. Qeyd edək ki, araşdırılan müəssisələrin</a:t>
            </a:r>
            <a:r>
              <a:rPr lang="en-US" sz="1400" b="1" i="1" dirty="0">
                <a:solidFill>
                  <a:schemeClr val="bg1"/>
                </a:solidFill>
                <a:latin typeface="Times New Roman" pitchFamily="18" charset="0"/>
                <a:cs typeface="Times New Roman" pitchFamily="18" charset="0"/>
              </a:rPr>
              <a:t> </a:t>
            </a:r>
            <a:r>
              <a:rPr lang="az-Latn-AZ" sz="1400" b="1" i="1" dirty="0">
                <a:solidFill>
                  <a:schemeClr val="bg1"/>
                </a:solidFill>
                <a:latin typeface="Times New Roman" pitchFamily="18" charset="0"/>
                <a:cs typeface="Times New Roman" pitchFamily="18" charset="0"/>
              </a:rPr>
              <a:t> siyahısı aşağıdakılardır</a:t>
            </a:r>
            <a:r>
              <a:rPr lang="en-US" sz="1400" b="1" i="1" dirty="0">
                <a:solidFill>
                  <a:schemeClr val="bg1"/>
                </a:solidFill>
                <a:latin typeface="Times New Roman" pitchFamily="18" charset="0"/>
                <a:cs typeface="Times New Roman" pitchFamily="18" charset="0"/>
              </a:rPr>
              <a:t>.</a:t>
            </a:r>
            <a:r>
              <a:rPr lang="az-Latn-AZ" sz="1400" b="1" i="1" dirty="0">
                <a:solidFill>
                  <a:schemeClr val="bg1"/>
                </a:solidFill>
                <a:latin typeface="Times New Roman" pitchFamily="18" charset="0"/>
                <a:cs typeface="Times New Roman" pitchFamily="18" charset="0"/>
              </a:rPr>
              <a:t> </a:t>
            </a:r>
          </a:p>
          <a:p>
            <a:pPr algn="ctr" fontAlgn="auto">
              <a:spcBef>
                <a:spcPts val="0"/>
              </a:spcBef>
              <a:spcAft>
                <a:spcPts val="0"/>
              </a:spcAft>
              <a:defRPr/>
            </a:pPr>
            <a:r>
              <a:rPr lang="en-US" sz="1600" b="1" i="1" dirty="0" err="1">
                <a:solidFill>
                  <a:srgbClr val="FFFF00"/>
                </a:solidFill>
                <a:latin typeface="Times New Roman" pitchFamily="18" charset="0"/>
                <a:cs typeface="Times New Roman" pitchFamily="18" charset="0"/>
              </a:rPr>
              <a:t>Ölkənin</a:t>
            </a:r>
            <a:r>
              <a:rPr lang="en-US" sz="1600" b="1" i="1" dirty="0">
                <a:solidFill>
                  <a:srgbClr val="FFFF00"/>
                </a:solidFill>
                <a:latin typeface="Times New Roman" pitchFamily="18" charset="0"/>
                <a:cs typeface="Times New Roman" pitchFamily="18" charset="0"/>
              </a:rPr>
              <a:t> </a:t>
            </a:r>
            <a:r>
              <a:rPr lang="az-Latn-AZ" sz="1600" b="1" i="1" dirty="0">
                <a:solidFill>
                  <a:srgbClr val="FFFF00"/>
                </a:solidFill>
                <a:latin typeface="Times New Roman" pitchFamily="18" charset="0"/>
                <a:cs typeface="Times New Roman" pitchFamily="18" charset="0"/>
              </a:rPr>
              <a:t>ayrı-ayrı şəhərlər üzrə </a:t>
            </a:r>
            <a:r>
              <a:rPr lang="en-US" sz="1600" b="1" i="1" dirty="0" err="1">
                <a:solidFill>
                  <a:srgbClr val="FFFF00"/>
                </a:solidFill>
                <a:latin typeface="Times New Roman" pitchFamily="18" charset="0"/>
                <a:cs typeface="Times New Roman" pitchFamily="18" charset="0"/>
              </a:rPr>
              <a:t>kolbasa</a:t>
            </a:r>
            <a:r>
              <a:rPr lang="en-US" sz="1600" b="1" i="1" dirty="0">
                <a:solidFill>
                  <a:srgbClr val="FFFF00"/>
                </a:solidFill>
                <a:latin typeface="Times New Roman" pitchFamily="18" charset="0"/>
                <a:cs typeface="Times New Roman" pitchFamily="18" charset="0"/>
              </a:rPr>
              <a:t> </a:t>
            </a:r>
            <a:r>
              <a:rPr lang="en-US" sz="1600" b="1" i="1" dirty="0" err="1">
                <a:solidFill>
                  <a:srgbClr val="FFFF00"/>
                </a:solidFill>
                <a:latin typeface="Times New Roman" pitchFamily="18" charset="0"/>
                <a:cs typeface="Times New Roman" pitchFamily="18" charset="0"/>
              </a:rPr>
              <a:t>və</a:t>
            </a:r>
            <a:r>
              <a:rPr lang="en-US" sz="1600" b="1" i="1" dirty="0">
                <a:solidFill>
                  <a:srgbClr val="FFFF00"/>
                </a:solidFill>
                <a:latin typeface="Times New Roman" pitchFamily="18" charset="0"/>
                <a:cs typeface="Times New Roman" pitchFamily="18" charset="0"/>
              </a:rPr>
              <a:t> </a:t>
            </a:r>
            <a:r>
              <a:rPr lang="en-US" sz="1600" b="1" i="1" dirty="0" err="1">
                <a:solidFill>
                  <a:srgbClr val="FFFF00"/>
                </a:solidFill>
                <a:latin typeface="Times New Roman" pitchFamily="18" charset="0"/>
                <a:cs typeface="Times New Roman" pitchFamily="18" charset="0"/>
              </a:rPr>
              <a:t>kolbasa</a:t>
            </a:r>
            <a:r>
              <a:rPr lang="en-US" sz="1600" b="1" i="1" dirty="0">
                <a:solidFill>
                  <a:srgbClr val="FFFF00"/>
                </a:solidFill>
                <a:latin typeface="Times New Roman" pitchFamily="18" charset="0"/>
                <a:cs typeface="Times New Roman" pitchFamily="18" charset="0"/>
              </a:rPr>
              <a:t> </a:t>
            </a:r>
            <a:r>
              <a:rPr lang="en-US" sz="1600" b="1" i="1" dirty="0" err="1">
                <a:solidFill>
                  <a:srgbClr val="FFFF00"/>
                </a:solidFill>
                <a:latin typeface="Times New Roman" pitchFamily="18" charset="0"/>
                <a:cs typeface="Times New Roman" pitchFamily="18" charset="0"/>
              </a:rPr>
              <a:t>məmulatları</a:t>
            </a:r>
            <a:r>
              <a:rPr lang="en-US" sz="1600" b="1" i="1" dirty="0">
                <a:solidFill>
                  <a:srgbClr val="FFFF00"/>
                </a:solidFill>
                <a:latin typeface="Times New Roman" pitchFamily="18" charset="0"/>
                <a:cs typeface="Times New Roman" pitchFamily="18" charset="0"/>
              </a:rPr>
              <a:t> </a:t>
            </a:r>
            <a:r>
              <a:rPr lang="en-US" sz="1600" b="1" i="1" dirty="0" err="1">
                <a:solidFill>
                  <a:srgbClr val="FFFF00"/>
                </a:solidFill>
                <a:latin typeface="Times New Roman" pitchFamily="18" charset="0"/>
                <a:cs typeface="Times New Roman" pitchFamily="18" charset="0"/>
              </a:rPr>
              <a:t>istehsalı</a:t>
            </a:r>
            <a:r>
              <a:rPr lang="en-US" sz="1600" b="1" i="1" dirty="0">
                <a:solidFill>
                  <a:srgbClr val="FFFF00"/>
                </a:solidFill>
                <a:latin typeface="Times New Roman" pitchFamily="18" charset="0"/>
                <a:cs typeface="Times New Roman" pitchFamily="18" charset="0"/>
              </a:rPr>
              <a:t> </a:t>
            </a:r>
            <a:r>
              <a:rPr lang="en-US" sz="1600" b="1" i="1" dirty="0" err="1">
                <a:solidFill>
                  <a:srgbClr val="FFFF00"/>
                </a:solidFill>
                <a:latin typeface="Times New Roman" pitchFamily="18" charset="0"/>
                <a:cs typeface="Times New Roman" pitchFamily="18" charset="0"/>
              </a:rPr>
              <a:t>sektorunda</a:t>
            </a:r>
            <a:r>
              <a:rPr lang="en-US" sz="1600" b="1" i="1" dirty="0">
                <a:solidFill>
                  <a:srgbClr val="FFFF00"/>
                </a:solidFill>
                <a:latin typeface="Times New Roman" pitchFamily="18" charset="0"/>
                <a:cs typeface="Times New Roman" pitchFamily="18" charset="0"/>
              </a:rPr>
              <a:t> </a:t>
            </a:r>
            <a:r>
              <a:rPr lang="en-US" sz="1600" b="1" i="1" dirty="0" err="1">
                <a:solidFill>
                  <a:srgbClr val="FFFF00"/>
                </a:solidFill>
                <a:latin typeface="Times New Roman" pitchFamily="18" charset="0"/>
                <a:cs typeface="Times New Roman" pitchFamily="18" charset="0"/>
              </a:rPr>
              <a:t>fəaliyyət</a:t>
            </a:r>
            <a:r>
              <a:rPr lang="en-US" sz="1600" b="1" i="1" dirty="0">
                <a:solidFill>
                  <a:srgbClr val="FFFF00"/>
                </a:solidFill>
                <a:latin typeface="Times New Roman" pitchFamily="18" charset="0"/>
                <a:cs typeface="Times New Roman" pitchFamily="18" charset="0"/>
              </a:rPr>
              <a:t> </a:t>
            </a:r>
            <a:r>
              <a:rPr lang="en-US" sz="1600" b="1" i="1" dirty="0" err="1">
                <a:solidFill>
                  <a:srgbClr val="FFFF00"/>
                </a:solidFill>
                <a:latin typeface="Times New Roman" pitchFamily="18" charset="0"/>
                <a:cs typeface="Times New Roman" pitchFamily="18" charset="0"/>
              </a:rPr>
              <a:t>göstərən</a:t>
            </a:r>
            <a:r>
              <a:rPr lang="az-Latn-AZ" sz="1600" b="1" i="1" dirty="0">
                <a:solidFill>
                  <a:srgbClr val="FFFF00"/>
                </a:solidFill>
                <a:latin typeface="Times New Roman" pitchFamily="18" charset="0"/>
                <a:cs typeface="Times New Roman" pitchFamily="18" charset="0"/>
              </a:rPr>
              <a:t> </a:t>
            </a:r>
            <a:r>
              <a:rPr lang="en-US" sz="1600" b="1" i="1" dirty="0" err="1">
                <a:solidFill>
                  <a:srgbClr val="FFFF00"/>
                </a:solidFill>
                <a:latin typeface="Times New Roman" pitchFamily="18" charset="0"/>
                <a:cs typeface="Times New Roman" pitchFamily="18" charset="0"/>
              </a:rPr>
              <a:t>firmalar</a:t>
            </a:r>
            <a:r>
              <a:rPr lang="en-US" sz="1600" b="1" i="1" dirty="0">
                <a:solidFill>
                  <a:srgbClr val="FFFF00"/>
                </a:solidFill>
                <a:latin typeface="Times New Roman" pitchFamily="18" charset="0"/>
                <a:cs typeface="Times New Roman" pitchFamily="18" charset="0"/>
              </a:rPr>
              <a:t> </a:t>
            </a:r>
            <a:r>
              <a:rPr lang="az-Latn-AZ" sz="1600" b="1" i="1" dirty="0">
                <a:solidFill>
                  <a:srgbClr val="FFFF00"/>
                </a:solidFill>
                <a:latin typeface="Times New Roman" pitchFamily="18" charset="0"/>
                <a:cs typeface="Times New Roman" pitchFamily="18" charset="0"/>
              </a:rPr>
              <a:t> </a:t>
            </a:r>
            <a:r>
              <a:rPr lang="en-US" sz="1600" b="1" i="1" dirty="0">
                <a:solidFill>
                  <a:srgbClr val="FFFF00"/>
                </a:solidFill>
                <a:latin typeface="Times New Roman" pitchFamily="18" charset="0"/>
                <a:cs typeface="Times New Roman" pitchFamily="18" charset="0"/>
              </a:rPr>
              <a:t>:</a:t>
            </a:r>
            <a:endParaRPr lang="az-Latn-AZ" sz="1600" b="1" i="1" dirty="0">
              <a:solidFill>
                <a:srgbClr val="FFFF00"/>
              </a:solidFill>
              <a:latin typeface="Times New Roman" pitchFamily="18" charset="0"/>
              <a:cs typeface="Times New Roman" pitchFamily="18" charset="0"/>
            </a:endParaRPr>
          </a:p>
          <a:p>
            <a:pPr algn="ctr" fontAlgn="auto">
              <a:spcBef>
                <a:spcPts val="0"/>
              </a:spcBef>
              <a:spcAft>
                <a:spcPts val="0"/>
              </a:spcAft>
              <a:defRPr/>
            </a:pPr>
            <a:endParaRPr lang="en-US" sz="1600" b="1" i="1" dirty="0">
              <a:solidFill>
                <a:srgbClr val="FFFF00"/>
              </a:solidFill>
              <a:latin typeface="Times New Roman" pitchFamily="18" charset="0"/>
              <a:cs typeface="Times New Roman" pitchFamily="18" charset="0"/>
            </a:endParaRPr>
          </a:p>
          <a:p>
            <a:pPr algn="just" fontAlgn="auto">
              <a:spcBef>
                <a:spcPts val="0"/>
              </a:spcBef>
              <a:spcAft>
                <a:spcPts val="0"/>
              </a:spcAft>
              <a:defRPr/>
            </a:pPr>
            <a:r>
              <a:rPr lang="en-US" sz="1400" b="1" i="1" dirty="0" err="1">
                <a:solidFill>
                  <a:srgbClr val="FFFF00"/>
                </a:solidFill>
                <a:latin typeface="Times New Roman" pitchFamily="18" charset="0"/>
                <a:cs typeface="Times New Roman" pitchFamily="18" charset="0"/>
              </a:rPr>
              <a:t>Bakı</a:t>
            </a:r>
            <a:r>
              <a:rPr lang="en-US" sz="1400" b="1" i="1" dirty="0">
                <a:solidFill>
                  <a:srgbClr val="FFFF00"/>
                </a:solidFill>
                <a:latin typeface="Times New Roman" pitchFamily="18" charset="0"/>
                <a:cs typeface="Times New Roman" pitchFamily="18" charset="0"/>
              </a:rPr>
              <a:t> </a:t>
            </a:r>
            <a:r>
              <a:rPr lang="en-US" sz="1400" b="1" i="1" dirty="0" err="1">
                <a:solidFill>
                  <a:srgbClr val="FFFF00"/>
                </a:solidFill>
                <a:latin typeface="Times New Roman" pitchFamily="18" charset="0"/>
                <a:cs typeface="Times New Roman" pitchFamily="18" charset="0"/>
              </a:rPr>
              <a:t>şəhərində</a:t>
            </a:r>
            <a:r>
              <a:rPr lang="en-US" sz="1400" b="1" i="1" dirty="0">
                <a:solidFill>
                  <a:srgbClr val="FFFF00"/>
                </a:solidFill>
                <a:latin typeface="Times New Roman" pitchFamily="18" charset="0"/>
                <a:cs typeface="Times New Roman" pitchFamily="18" charset="0"/>
              </a:rPr>
              <a:t> </a:t>
            </a:r>
            <a:r>
              <a:rPr lang="en-US" sz="1400" b="1" i="1" dirty="0" err="1">
                <a:solidFill>
                  <a:srgbClr val="FFFF00"/>
                </a:solidFill>
                <a:latin typeface="Times New Roman" pitchFamily="18" charset="0"/>
                <a:cs typeface="Times New Roman" pitchFamily="18" charset="0"/>
              </a:rPr>
              <a:t>olanlar</a:t>
            </a:r>
            <a:r>
              <a:rPr lang="en-US" sz="1400" b="1" i="1" dirty="0">
                <a:solidFill>
                  <a:srgbClr val="FFFF00"/>
                </a:solidFill>
                <a:latin typeface="Times New Roman" pitchFamily="18" charset="0"/>
                <a:cs typeface="Times New Roman" pitchFamily="18" charset="0"/>
              </a:rPr>
              <a:t>:</a:t>
            </a:r>
          </a:p>
          <a:p>
            <a:pPr algn="just" fontAlgn="auto">
              <a:spcBef>
                <a:spcPts val="0"/>
              </a:spcBef>
              <a:spcAft>
                <a:spcPts val="0"/>
              </a:spcAft>
              <a:defRPr/>
            </a:pPr>
            <a:r>
              <a:rPr lang="en-US" sz="1400" b="1" i="1" dirty="0">
                <a:solidFill>
                  <a:schemeClr val="bg1"/>
                </a:solidFill>
                <a:latin typeface="Times New Roman" pitchFamily="18" charset="0"/>
                <a:cs typeface="Times New Roman" pitchFamily="18" charset="0"/>
              </a:rPr>
              <a:t>1. “M&amp;T” LTD </a:t>
            </a:r>
            <a:r>
              <a:rPr lang="en-US" sz="1400" b="1" i="1" dirty="0" err="1">
                <a:solidFill>
                  <a:schemeClr val="bg1"/>
                </a:solidFill>
                <a:latin typeface="Times New Roman" pitchFamily="18" charset="0"/>
                <a:cs typeface="Times New Roman" pitchFamily="18" charset="0"/>
              </a:rPr>
              <a:t>firması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Hacı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Turqay</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şirkəti</a:t>
            </a:r>
            <a:r>
              <a:rPr lang="en-US" sz="1400" b="1" i="1" dirty="0">
                <a:solidFill>
                  <a:schemeClr val="bg1"/>
                </a:solidFill>
                <a:latin typeface="Times New Roman" pitchFamily="18" charset="0"/>
                <a:cs typeface="Times New Roman" pitchFamily="18" charset="0"/>
              </a:rPr>
              <a:t>) - 100-ə </a:t>
            </a:r>
            <a:r>
              <a:rPr lang="en-US" sz="1400" b="1" i="1" dirty="0" err="1">
                <a:solidFill>
                  <a:schemeClr val="bg1"/>
                </a:solidFill>
                <a:latin typeface="Times New Roman" pitchFamily="18" charset="0"/>
                <a:cs typeface="Times New Roman" pitchFamily="18" charset="0"/>
              </a:rPr>
              <a:t>yaxın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çeşiddə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kolbasa</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kolbasa</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məmulatları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istehsal</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edir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Məhsullar</a:t>
            </a:r>
            <a:r>
              <a:rPr lang="az-Latn-AZ" sz="1400" b="1" i="1" dirty="0">
                <a:solidFill>
                  <a:schemeClr val="bg1"/>
                </a:solidFill>
                <a:latin typeface="Times New Roman" pitchFamily="18" charset="0"/>
                <a:cs typeface="Times New Roman" pitchFamily="18" charset="0"/>
              </a:rPr>
              <a:t>ı</a:t>
            </a:r>
            <a:r>
              <a:rPr lang="en-US" sz="1400" b="1" i="1" dirty="0" err="1">
                <a:solidFill>
                  <a:schemeClr val="bg1"/>
                </a:solidFill>
                <a:latin typeface="Times New Roman" pitchFamily="18" charset="0"/>
                <a:cs typeface="Times New Roman" pitchFamily="18" charset="0"/>
              </a:rPr>
              <a:t>nı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Bakıda</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Azərbaycanın</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bölgələrində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Sevimli</a:t>
            </a:r>
            <a:r>
              <a:rPr lang="en-US" sz="1400" b="1" i="1" dirty="0">
                <a:solidFill>
                  <a:schemeClr val="bg1"/>
                </a:solidFill>
                <a:latin typeface="Times New Roman" pitchFamily="18" charset="0"/>
                <a:cs typeface="Times New Roman" pitchFamily="18" charset="0"/>
              </a:rPr>
              <a:t> Dad” firma </a:t>
            </a:r>
            <a:r>
              <a:rPr lang="en-US" sz="1400" b="1" i="1" dirty="0" err="1">
                <a:solidFill>
                  <a:schemeClr val="bg1"/>
                </a:solidFill>
                <a:latin typeface="Times New Roman" pitchFamily="18" charset="0"/>
                <a:cs typeface="Times New Roman" pitchFamily="18" charset="0"/>
              </a:rPr>
              <a:t>mağazalar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şəbəkəsi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iri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marketlər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vasitəsilə</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realizə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edilir</a:t>
            </a:r>
            <a:r>
              <a:rPr lang="en-US" sz="1400" b="1" i="1" dirty="0">
                <a:solidFill>
                  <a:schemeClr val="bg1"/>
                </a:solidFill>
                <a:latin typeface="Times New Roman" pitchFamily="18" charset="0"/>
                <a:cs typeface="Times New Roman" pitchFamily="18" charset="0"/>
              </a:rPr>
              <a:t>. (http://haciturqay.az ; https://www.sevimlidad.az/ )</a:t>
            </a:r>
          </a:p>
          <a:p>
            <a:pPr algn="just" fontAlgn="auto">
              <a:spcBef>
                <a:spcPts val="0"/>
              </a:spcBef>
              <a:spcAft>
                <a:spcPts val="0"/>
              </a:spcAft>
              <a:defRPr/>
            </a:pPr>
            <a:r>
              <a:rPr lang="en-US" sz="1400" b="1" i="1" dirty="0">
                <a:solidFill>
                  <a:schemeClr val="bg1"/>
                </a:solidFill>
                <a:latin typeface="Times New Roman" pitchFamily="18" charset="0"/>
                <a:cs typeface="Times New Roman" pitchFamily="18" charset="0"/>
              </a:rPr>
              <a:t>2. "</a:t>
            </a:r>
            <a:r>
              <a:rPr lang="en-US" sz="1400" b="1" i="1" dirty="0" err="1">
                <a:solidFill>
                  <a:schemeClr val="bg1"/>
                </a:solidFill>
                <a:latin typeface="Times New Roman" pitchFamily="18" charset="0"/>
                <a:cs typeface="Times New Roman" pitchFamily="18" charset="0"/>
              </a:rPr>
              <a:t>Hakan</a:t>
            </a:r>
            <a:r>
              <a:rPr lang="en-US" sz="1400" b="1" i="1" dirty="0">
                <a:solidFill>
                  <a:schemeClr val="bg1"/>
                </a:solidFill>
                <a:latin typeface="Times New Roman" pitchFamily="18" charset="0"/>
                <a:cs typeface="Times New Roman" pitchFamily="18" charset="0"/>
              </a:rPr>
              <a:t> Foods </a:t>
            </a:r>
            <a:r>
              <a:rPr lang="en-US" sz="1400" b="1" i="1" dirty="0" err="1">
                <a:solidFill>
                  <a:schemeClr val="bg1"/>
                </a:solidFill>
                <a:latin typeface="Times New Roman" pitchFamily="18" charset="0"/>
                <a:cs typeface="Times New Roman" pitchFamily="18" charset="0"/>
              </a:rPr>
              <a:t>Azerba</a:t>
            </a:r>
            <a:r>
              <a:rPr lang="az-Latn-AZ" sz="1400" b="1" i="1" dirty="0" err="1">
                <a:solidFill>
                  <a:schemeClr val="bg1"/>
                </a:solidFill>
                <a:latin typeface="Times New Roman" pitchFamily="18" charset="0"/>
                <a:cs typeface="Times New Roman" pitchFamily="18" charset="0"/>
              </a:rPr>
              <a:t>ija</a:t>
            </a:r>
            <a:r>
              <a:rPr lang="en-US" sz="1400" b="1" i="1" dirty="0">
                <a:solidFill>
                  <a:schemeClr val="bg1"/>
                </a:solidFill>
                <a:latin typeface="Times New Roman" pitchFamily="18" charset="0"/>
                <a:cs typeface="Times New Roman" pitchFamily="18" charset="0"/>
              </a:rPr>
              <a:t>n Trading Co Ltd" MMC - 2001-ci </a:t>
            </a:r>
            <a:r>
              <a:rPr lang="en-US" sz="1400" b="1" i="1" dirty="0" err="1">
                <a:solidFill>
                  <a:schemeClr val="bg1"/>
                </a:solidFill>
                <a:latin typeface="Times New Roman" pitchFamily="18" charset="0"/>
                <a:cs typeface="Times New Roman" pitchFamily="18" charset="0"/>
              </a:rPr>
              <a:t>ildən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Kral</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markası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altında</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kolbasa</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digər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kolbasa</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məmulatları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istehsal</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edir</a:t>
            </a:r>
            <a:r>
              <a:rPr lang="en-US" sz="1400" b="1" i="1" dirty="0">
                <a:solidFill>
                  <a:schemeClr val="bg1"/>
                </a:solidFill>
                <a:latin typeface="Times New Roman" pitchFamily="18" charset="0"/>
                <a:cs typeface="Times New Roman" pitchFamily="18" charset="0"/>
              </a:rPr>
              <a:t>.</a:t>
            </a:r>
            <a:r>
              <a:rPr lang="az-Latn-AZ" sz="1400" b="1" i="1" dirty="0">
                <a:solidFill>
                  <a:schemeClr val="bg1"/>
                </a:solidFill>
                <a:latin typeface="Times New Roman" pitchFamily="18" charset="0"/>
                <a:cs typeface="Times New Roman" pitchFamily="18" charset="0"/>
              </a:rPr>
              <a:t> </a:t>
            </a:r>
            <a:r>
              <a:rPr lang="en-US" sz="1400" b="1" i="1" dirty="0">
                <a:solidFill>
                  <a:schemeClr val="bg1"/>
                </a:solidFill>
                <a:latin typeface="Times New Roman" pitchFamily="18" charset="0"/>
                <a:cs typeface="Times New Roman" pitchFamily="18" charset="0"/>
              </a:rPr>
              <a:t>(http://hakanfoods.az/)</a:t>
            </a:r>
          </a:p>
          <a:p>
            <a:pPr algn="just" fontAlgn="auto">
              <a:spcBef>
                <a:spcPts val="0"/>
              </a:spcBef>
              <a:spcAft>
                <a:spcPts val="0"/>
              </a:spcAft>
              <a:defRPr/>
            </a:pPr>
            <a:r>
              <a:rPr lang="en-US" sz="1400" b="1" i="1" dirty="0">
                <a:solidFill>
                  <a:schemeClr val="bg1"/>
                </a:solidFill>
                <a:latin typeface="Times New Roman" pitchFamily="18" charset="0"/>
                <a:cs typeface="Times New Roman" pitchFamily="18" charset="0"/>
              </a:rPr>
              <a:t>3. "</a:t>
            </a:r>
            <a:r>
              <a:rPr lang="en-US" sz="1400" b="1" i="1" dirty="0" err="1">
                <a:solidFill>
                  <a:schemeClr val="bg1"/>
                </a:solidFill>
                <a:latin typeface="Times New Roman" pitchFamily="18" charset="0"/>
                <a:cs typeface="Times New Roman" pitchFamily="18" charset="0"/>
              </a:rPr>
              <a:t>Orxan</a:t>
            </a:r>
            <a:r>
              <a:rPr lang="en-US" sz="1400" b="1" i="1" dirty="0">
                <a:solidFill>
                  <a:schemeClr val="bg1"/>
                </a:solidFill>
                <a:latin typeface="Times New Roman" pitchFamily="18" charset="0"/>
                <a:cs typeface="Times New Roman" pitchFamily="18" charset="0"/>
              </a:rPr>
              <a:t>-SS" </a:t>
            </a:r>
            <a:r>
              <a:rPr lang="en-US" sz="1400" b="1" i="1" dirty="0" err="1">
                <a:solidFill>
                  <a:schemeClr val="bg1"/>
                </a:solidFill>
                <a:latin typeface="Times New Roman" pitchFamily="18" charset="0"/>
                <a:cs typeface="Times New Roman" pitchFamily="18" charset="0"/>
              </a:rPr>
              <a:t>müəss</a:t>
            </a:r>
            <a:r>
              <a:rPr lang="az-Latn-AZ" sz="1400" b="1" i="1" dirty="0" err="1">
                <a:solidFill>
                  <a:schemeClr val="bg1"/>
                </a:solidFill>
                <a:latin typeface="Times New Roman" pitchFamily="18" charset="0"/>
                <a:cs typeface="Times New Roman" pitchFamily="18" charset="0"/>
              </a:rPr>
              <a:t>is</a:t>
            </a:r>
            <a:r>
              <a:rPr lang="en-US" sz="1400" b="1" i="1" dirty="0" err="1">
                <a:solidFill>
                  <a:schemeClr val="bg1"/>
                </a:solidFill>
                <a:latin typeface="Times New Roman" pitchFamily="18" charset="0"/>
                <a:cs typeface="Times New Roman" pitchFamily="18" charset="0"/>
              </a:rPr>
              <a:t>əsi</a:t>
            </a:r>
            <a:r>
              <a:rPr lang="en-US" sz="1400" b="1" i="1" dirty="0">
                <a:solidFill>
                  <a:schemeClr val="bg1"/>
                </a:solidFill>
                <a:latin typeface="Times New Roman" pitchFamily="18" charset="0"/>
                <a:cs typeface="Times New Roman" pitchFamily="18" charset="0"/>
              </a:rPr>
              <a:t> ("C.F.-Kristal" </a:t>
            </a:r>
            <a:r>
              <a:rPr lang="en-US" sz="1400" b="1" i="1" dirty="0" err="1">
                <a:solidFill>
                  <a:schemeClr val="bg1"/>
                </a:solidFill>
                <a:latin typeface="Times New Roman" pitchFamily="18" charset="0"/>
                <a:cs typeface="Times New Roman" pitchFamily="18" charset="0"/>
              </a:rPr>
              <a:t>kolbasa</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istehsalı</a:t>
            </a:r>
            <a:r>
              <a:rPr lang="en-US" sz="1400" b="1" i="1" dirty="0">
                <a:solidFill>
                  <a:schemeClr val="bg1"/>
                </a:solidFill>
                <a:latin typeface="Times New Roman" pitchFamily="18" charset="0"/>
                <a:cs typeface="Times New Roman" pitchFamily="18" charset="0"/>
              </a:rPr>
              <a:t>);</a:t>
            </a:r>
            <a:r>
              <a:rPr lang="az-Latn-AZ" sz="1400" b="1" i="1" dirty="0">
                <a:solidFill>
                  <a:schemeClr val="bg1"/>
                </a:solidFill>
                <a:latin typeface="Times New Roman" pitchFamily="18" charset="0"/>
                <a:cs typeface="Times New Roman" pitchFamily="18" charset="0"/>
              </a:rPr>
              <a:t> </a:t>
            </a:r>
          </a:p>
          <a:p>
            <a:pPr algn="just" fontAlgn="auto">
              <a:spcBef>
                <a:spcPts val="0"/>
              </a:spcBef>
              <a:spcAft>
                <a:spcPts val="0"/>
              </a:spcAft>
              <a:defRPr/>
            </a:pPr>
            <a:r>
              <a:rPr lang="en-US" sz="1400" b="1" i="1" dirty="0">
                <a:solidFill>
                  <a:schemeClr val="bg1"/>
                </a:solidFill>
                <a:latin typeface="Times New Roman" pitchFamily="18" charset="0"/>
                <a:cs typeface="Times New Roman" pitchFamily="18" charset="0"/>
              </a:rPr>
              <a:t>4. “AL-SANA” MMC- 2014-cü </a:t>
            </a:r>
            <a:r>
              <a:rPr lang="en-US" sz="1400" b="1" i="1" dirty="0" err="1">
                <a:solidFill>
                  <a:schemeClr val="bg1"/>
                </a:solidFill>
                <a:latin typeface="Times New Roman" pitchFamily="18" charset="0"/>
                <a:cs typeface="Times New Roman" pitchFamily="18" charset="0"/>
              </a:rPr>
              <a:t>ilin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dekabr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ayından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fəaliyyət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göstərir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Payım</a:t>
            </a:r>
            <a:r>
              <a:rPr lang="en-US" sz="1400" b="1" i="1" dirty="0">
                <a:solidFill>
                  <a:schemeClr val="bg1"/>
                </a:solidFill>
                <a:latin typeface="Times New Roman" pitchFamily="18" charset="0"/>
                <a:cs typeface="Times New Roman" pitchFamily="18" charset="0"/>
              </a:rPr>
              <a:t>”</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brendinin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istehsalçısıdır</a:t>
            </a:r>
            <a:r>
              <a:rPr lang="en-US" sz="1400" b="1" i="1" dirty="0">
                <a:solidFill>
                  <a:schemeClr val="bg1"/>
                </a:solidFill>
                <a:latin typeface="Times New Roman" pitchFamily="18" charset="0"/>
                <a:cs typeface="Times New Roman" pitchFamily="18" charset="0"/>
              </a:rPr>
              <a:t>. (http://payim.az/)</a:t>
            </a:r>
          </a:p>
          <a:p>
            <a:pPr algn="just" fontAlgn="auto">
              <a:spcBef>
                <a:spcPts val="0"/>
              </a:spcBef>
              <a:spcAft>
                <a:spcPts val="0"/>
              </a:spcAft>
              <a:defRPr/>
            </a:pPr>
            <a:r>
              <a:rPr lang="en-US" sz="1400" b="1" i="1" dirty="0">
                <a:solidFill>
                  <a:schemeClr val="bg1"/>
                </a:solidFill>
                <a:latin typeface="Times New Roman" pitchFamily="18" charset="0"/>
                <a:cs typeface="Times New Roman" pitchFamily="18" charset="0"/>
              </a:rPr>
              <a:t>5. “</a:t>
            </a:r>
            <a:r>
              <a:rPr lang="en-US" sz="1400" b="1" i="1" dirty="0" err="1">
                <a:solidFill>
                  <a:schemeClr val="bg1"/>
                </a:solidFill>
                <a:latin typeface="Times New Roman" pitchFamily="18" charset="0"/>
                <a:cs typeface="Times New Roman" pitchFamily="18" charset="0"/>
              </a:rPr>
              <a:t>Ovçular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məhsulları</a:t>
            </a:r>
            <a:r>
              <a:rPr lang="en-US" sz="1400" b="1" i="1" dirty="0">
                <a:solidFill>
                  <a:schemeClr val="bg1"/>
                </a:solidFill>
                <a:latin typeface="Times New Roman" pitchFamily="18" charset="0"/>
                <a:cs typeface="Times New Roman" pitchFamily="18" charset="0"/>
              </a:rPr>
              <a:t>” MMC - 1992-ci </a:t>
            </a:r>
            <a:r>
              <a:rPr lang="en-US" sz="1400" b="1" i="1" dirty="0" err="1">
                <a:solidFill>
                  <a:schemeClr val="bg1"/>
                </a:solidFill>
                <a:latin typeface="Times New Roman" pitchFamily="18" charset="0"/>
                <a:cs typeface="Times New Roman" pitchFamily="18" charset="0"/>
              </a:rPr>
              <a:t>ildən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Bakı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şəhərində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məhsullarının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emalı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üzrə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ixtisaslaşmış</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müəssisə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kimi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fəaliyyət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göstərir</a:t>
            </a:r>
            <a:r>
              <a:rPr lang="en-US" sz="1400" b="1" i="1" dirty="0">
                <a:solidFill>
                  <a:schemeClr val="bg1"/>
                </a:solidFill>
                <a:latin typeface="Times New Roman" pitchFamily="18" charset="0"/>
                <a:cs typeface="Times New Roman" pitchFamily="18" charset="0"/>
              </a:rPr>
              <a:t>;</a:t>
            </a:r>
            <a:r>
              <a:rPr lang="az-Latn-AZ" sz="1400" b="1" i="1" dirty="0">
                <a:solidFill>
                  <a:schemeClr val="bg1"/>
                </a:solidFill>
                <a:latin typeface="Times New Roman" pitchFamily="18" charset="0"/>
                <a:cs typeface="Times New Roman" pitchFamily="18" charset="0"/>
              </a:rPr>
              <a:t> </a:t>
            </a:r>
          </a:p>
          <a:p>
            <a:pPr algn="just" fontAlgn="auto">
              <a:spcBef>
                <a:spcPts val="0"/>
              </a:spcBef>
              <a:spcAft>
                <a:spcPts val="0"/>
              </a:spcAft>
              <a:defRPr/>
            </a:pPr>
            <a:r>
              <a:rPr lang="en-US" sz="1400" b="1" i="1" dirty="0" err="1">
                <a:solidFill>
                  <a:srgbClr val="FFFF00"/>
                </a:solidFill>
                <a:latin typeface="Times New Roman" pitchFamily="18" charset="0"/>
                <a:cs typeface="Times New Roman" pitchFamily="18" charset="0"/>
              </a:rPr>
              <a:t>Abşeron</a:t>
            </a:r>
            <a:r>
              <a:rPr lang="en-US" sz="1400" b="1" i="1" dirty="0">
                <a:solidFill>
                  <a:srgbClr val="FFFF00"/>
                </a:solidFill>
                <a:latin typeface="Times New Roman" pitchFamily="18" charset="0"/>
                <a:cs typeface="Times New Roman" pitchFamily="18" charset="0"/>
              </a:rPr>
              <a:t> </a:t>
            </a:r>
            <a:r>
              <a:rPr lang="en-US" sz="1400" b="1" i="1" dirty="0" err="1">
                <a:solidFill>
                  <a:srgbClr val="FFFF00"/>
                </a:solidFill>
                <a:latin typeface="Times New Roman" pitchFamily="18" charset="0"/>
                <a:cs typeface="Times New Roman" pitchFamily="18" charset="0"/>
              </a:rPr>
              <a:t>rayonunda</a:t>
            </a:r>
            <a:r>
              <a:rPr lang="en-US" sz="1400" b="1" i="1" dirty="0">
                <a:solidFill>
                  <a:srgbClr val="FFFF00"/>
                </a:solidFill>
                <a:latin typeface="Times New Roman" pitchFamily="18" charset="0"/>
                <a:cs typeface="Times New Roman" pitchFamily="18" charset="0"/>
              </a:rPr>
              <a:t> (</a:t>
            </a:r>
            <a:r>
              <a:rPr lang="en-US" sz="1400" b="1" i="1" dirty="0" err="1">
                <a:solidFill>
                  <a:srgbClr val="FFFF00"/>
                </a:solidFill>
                <a:latin typeface="Times New Roman" pitchFamily="18" charset="0"/>
                <a:cs typeface="Times New Roman" pitchFamily="18" charset="0"/>
              </a:rPr>
              <a:t>Xırdalan</a:t>
            </a:r>
            <a:r>
              <a:rPr lang="en-US" sz="1400" b="1" i="1" dirty="0">
                <a:solidFill>
                  <a:srgbClr val="FFFF00"/>
                </a:solidFill>
                <a:latin typeface="Times New Roman" pitchFamily="18" charset="0"/>
                <a:cs typeface="Times New Roman" pitchFamily="18" charset="0"/>
              </a:rPr>
              <a:t> </a:t>
            </a:r>
            <a:r>
              <a:rPr lang="en-US" sz="1400" b="1" i="1" dirty="0" err="1">
                <a:solidFill>
                  <a:srgbClr val="FFFF00"/>
                </a:solidFill>
                <a:latin typeface="Times New Roman" pitchFamily="18" charset="0"/>
                <a:cs typeface="Times New Roman" pitchFamily="18" charset="0"/>
              </a:rPr>
              <a:t>şəhərində</a:t>
            </a:r>
            <a:r>
              <a:rPr lang="en-US" sz="1400" b="1" i="1" dirty="0">
                <a:solidFill>
                  <a:srgbClr val="FFFF00"/>
                </a:solidFill>
                <a:latin typeface="Times New Roman" pitchFamily="18" charset="0"/>
                <a:cs typeface="Times New Roman" pitchFamily="18" charset="0"/>
              </a:rPr>
              <a:t>) </a:t>
            </a:r>
            <a:r>
              <a:rPr lang="en-US" sz="1400" b="1" i="1" dirty="0" err="1">
                <a:solidFill>
                  <a:srgbClr val="FFFF00"/>
                </a:solidFill>
                <a:latin typeface="Times New Roman" pitchFamily="18" charset="0"/>
                <a:cs typeface="Times New Roman" pitchFamily="18" charset="0"/>
              </a:rPr>
              <a:t>yerləşənlər</a:t>
            </a:r>
            <a:r>
              <a:rPr lang="en-US" sz="1400" b="1" i="1" dirty="0">
                <a:solidFill>
                  <a:srgbClr val="FFFF00"/>
                </a:solidFill>
                <a:latin typeface="Times New Roman" pitchFamily="18" charset="0"/>
                <a:cs typeface="Times New Roman" pitchFamily="18" charset="0"/>
              </a:rPr>
              <a:t>:</a:t>
            </a:r>
          </a:p>
          <a:p>
            <a:pPr algn="just" fontAlgn="auto">
              <a:spcBef>
                <a:spcPts val="0"/>
              </a:spcBef>
              <a:spcAft>
                <a:spcPts val="0"/>
              </a:spcAft>
              <a:defRPr/>
            </a:pPr>
            <a:r>
              <a:rPr lang="en-US" sz="1400" b="1" i="1" dirty="0">
                <a:solidFill>
                  <a:schemeClr val="bg1"/>
                </a:solidFill>
                <a:latin typeface="Times New Roman" pitchFamily="18" charset="0"/>
                <a:cs typeface="Times New Roman" pitchFamily="18" charset="0"/>
              </a:rPr>
              <a:t>1. “</a:t>
            </a:r>
            <a:r>
              <a:rPr lang="en-US" sz="1400" b="1" i="1" dirty="0" err="1">
                <a:solidFill>
                  <a:schemeClr val="bg1"/>
                </a:solidFill>
                <a:latin typeface="Times New Roman" pitchFamily="18" charset="0"/>
                <a:cs typeface="Times New Roman" pitchFamily="18" charset="0"/>
              </a:rPr>
              <a:t>Səhliyalı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kiçik</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müəssisəsi</a:t>
            </a:r>
            <a:r>
              <a:rPr lang="en-US" sz="1400" b="1" i="1" dirty="0">
                <a:solidFill>
                  <a:schemeClr val="bg1"/>
                </a:solidFill>
                <a:latin typeface="Times New Roman" pitchFamily="18" charset="0"/>
                <a:cs typeface="Times New Roman" pitchFamily="18" charset="0"/>
              </a:rPr>
              <a:t> - 1996-cı </a:t>
            </a:r>
            <a:r>
              <a:rPr lang="en-US" sz="1400" b="1" i="1" dirty="0" err="1">
                <a:solidFill>
                  <a:schemeClr val="bg1"/>
                </a:solidFill>
                <a:latin typeface="Times New Roman" pitchFamily="18" charset="0"/>
                <a:cs typeface="Times New Roman" pitchFamily="18" charset="0"/>
              </a:rPr>
              <a:t>ildə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işə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başlayıb</a:t>
            </a:r>
            <a:r>
              <a:rPr lang="en-US" sz="1400" b="1" i="1" dirty="0">
                <a:solidFill>
                  <a:schemeClr val="bg1"/>
                </a:solidFill>
                <a:latin typeface="Times New Roman" pitchFamily="18" charset="0"/>
                <a:cs typeface="Times New Roman" pitchFamily="18" charset="0"/>
              </a:rPr>
              <a:t>. “1000 </a:t>
            </a:r>
            <a:r>
              <a:rPr lang="en-US" sz="1400" b="1" i="1" dirty="0" err="1">
                <a:solidFill>
                  <a:schemeClr val="bg1"/>
                </a:solidFill>
                <a:latin typeface="Times New Roman" pitchFamily="18" charset="0"/>
                <a:cs typeface="Times New Roman" pitchFamily="18" charset="0"/>
              </a:rPr>
              <a:t>bərəkət</a:t>
            </a:r>
            <a:r>
              <a:rPr lang="en-US" sz="1400" b="1" i="1" dirty="0">
                <a:solidFill>
                  <a:schemeClr val="bg1"/>
                </a:solidFill>
                <a:latin typeface="Times New Roman" pitchFamily="18" charset="0"/>
                <a:cs typeface="Times New Roman" pitchFamily="18" charset="0"/>
              </a:rPr>
              <a:t>, halal</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nemət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məhsullarının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istehsalçısıdır</a:t>
            </a:r>
            <a:r>
              <a:rPr lang="en-US" sz="1400" b="1" i="1" dirty="0">
                <a:solidFill>
                  <a:schemeClr val="bg1"/>
                </a:solidFill>
                <a:latin typeface="Times New Roman" pitchFamily="18" charset="0"/>
                <a:cs typeface="Times New Roman" pitchFamily="18" charset="0"/>
              </a:rPr>
              <a:t> ( http://sahliyali.az/ )</a:t>
            </a:r>
          </a:p>
          <a:p>
            <a:pPr algn="just" fontAlgn="auto">
              <a:spcBef>
                <a:spcPts val="0"/>
              </a:spcBef>
              <a:spcAft>
                <a:spcPts val="0"/>
              </a:spcAft>
              <a:defRPr/>
            </a:pPr>
            <a:r>
              <a:rPr lang="en-US" sz="1400" b="1" i="1" dirty="0">
                <a:solidFill>
                  <a:schemeClr val="bg1"/>
                </a:solidFill>
                <a:latin typeface="Times New Roman" pitchFamily="18" charset="0"/>
                <a:cs typeface="Times New Roman" pitchFamily="18" charset="0"/>
              </a:rPr>
              <a:t>2. “Halal Dad” MMC - 2010-cu </a:t>
            </a:r>
            <a:r>
              <a:rPr lang="en-US" sz="1400" b="1" i="1" dirty="0" err="1">
                <a:solidFill>
                  <a:schemeClr val="bg1"/>
                </a:solidFill>
                <a:latin typeface="Times New Roman" pitchFamily="18" charset="0"/>
                <a:cs typeface="Times New Roman" pitchFamily="18" charset="0"/>
              </a:rPr>
              <a:t>ilin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avqustunda</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təsis</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edilib</a:t>
            </a:r>
            <a:r>
              <a:rPr lang="en-US" sz="1400" b="1" i="1" dirty="0">
                <a:solidFill>
                  <a:schemeClr val="bg1"/>
                </a:solidFill>
                <a:latin typeface="Times New Roman" pitchFamily="18" charset="0"/>
                <a:cs typeface="Times New Roman" pitchFamily="18" charset="0"/>
              </a:rPr>
              <a:t>;</a:t>
            </a:r>
          </a:p>
          <a:p>
            <a:pPr algn="just" fontAlgn="auto">
              <a:spcBef>
                <a:spcPts val="0"/>
              </a:spcBef>
              <a:spcAft>
                <a:spcPts val="0"/>
              </a:spcAft>
              <a:defRPr/>
            </a:pPr>
            <a:r>
              <a:rPr lang="en-US" sz="1400" b="1" i="1" dirty="0">
                <a:solidFill>
                  <a:schemeClr val="bg1"/>
                </a:solidFill>
                <a:latin typeface="Times New Roman" pitchFamily="18" charset="0"/>
                <a:cs typeface="Times New Roman" pitchFamily="18" charset="0"/>
              </a:rPr>
              <a:t>3. “</a:t>
            </a:r>
            <a:r>
              <a:rPr lang="en-US" sz="1400" b="1" i="1" dirty="0" err="1">
                <a:solidFill>
                  <a:schemeClr val="bg1"/>
                </a:solidFill>
                <a:latin typeface="Times New Roman" pitchFamily="18" charset="0"/>
                <a:cs typeface="Times New Roman" pitchFamily="18" charset="0"/>
              </a:rPr>
              <a:t>Zəhmət-Ruzi</a:t>
            </a:r>
            <a:r>
              <a:rPr lang="en-US" sz="1400" b="1" i="1" dirty="0">
                <a:solidFill>
                  <a:schemeClr val="bg1"/>
                </a:solidFill>
                <a:latin typeface="Times New Roman" pitchFamily="18" charset="0"/>
                <a:cs typeface="Times New Roman" pitchFamily="18" charset="0"/>
              </a:rPr>
              <a:t>” MMC-</a:t>
            </a:r>
            <a:r>
              <a:rPr lang="en-US" sz="1400" b="1" i="1" dirty="0" err="1">
                <a:solidFill>
                  <a:schemeClr val="bg1"/>
                </a:solidFill>
                <a:latin typeface="Times New Roman" pitchFamily="18" charset="0"/>
                <a:cs typeface="Times New Roman" pitchFamily="18" charset="0"/>
              </a:rPr>
              <a:t>nin</a:t>
            </a:r>
            <a:r>
              <a:rPr lang="en-US" sz="1400" b="1" i="1" dirty="0">
                <a:solidFill>
                  <a:schemeClr val="bg1"/>
                </a:solidFill>
                <a:latin typeface="Times New Roman" pitchFamily="18" charset="0"/>
                <a:cs typeface="Times New Roman" pitchFamily="18" charset="0"/>
              </a:rPr>
              <a:t> “Sab” </a:t>
            </a:r>
            <a:r>
              <a:rPr lang="en-US" sz="1400" b="1" i="1" dirty="0" err="1">
                <a:solidFill>
                  <a:schemeClr val="bg1"/>
                </a:solidFill>
                <a:latin typeface="Times New Roman" pitchFamily="18" charset="0"/>
                <a:cs typeface="Times New Roman" pitchFamily="18" charset="0"/>
              </a:rPr>
              <a:t>şirkəti</a:t>
            </a:r>
            <a:r>
              <a:rPr lang="en-US" sz="1400" b="1" i="1" dirty="0">
                <a:solidFill>
                  <a:schemeClr val="bg1"/>
                </a:solidFill>
                <a:latin typeface="Times New Roman" pitchFamily="18" charset="0"/>
                <a:cs typeface="Times New Roman" pitchFamily="18" charset="0"/>
              </a:rPr>
              <a:t> – </a:t>
            </a:r>
            <a:r>
              <a:rPr lang="en-US" sz="1400" b="1" i="1" dirty="0" err="1">
                <a:solidFill>
                  <a:schemeClr val="bg1"/>
                </a:solidFill>
                <a:latin typeface="Times New Roman" pitchFamily="18" charset="0"/>
                <a:cs typeface="Times New Roman" pitchFamily="18" charset="0"/>
              </a:rPr>
              <a:t>İki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sahədə</a:t>
            </a:r>
            <a:r>
              <a:rPr lang="en-US" sz="1400" b="1" i="1" dirty="0">
                <a:solidFill>
                  <a:schemeClr val="bg1"/>
                </a:solidFill>
                <a:latin typeface="Times New Roman" pitchFamily="18" charset="0"/>
                <a:cs typeface="Times New Roman" pitchFamily="18" charset="0"/>
              </a:rPr>
              <a:t> - </a:t>
            </a:r>
            <a:r>
              <a:rPr lang="en-US" sz="1400" b="1" i="1" dirty="0" err="1">
                <a:solidFill>
                  <a:schemeClr val="bg1"/>
                </a:solidFill>
                <a:latin typeface="Times New Roman" pitchFamily="18" charset="0"/>
                <a:cs typeface="Times New Roman" pitchFamily="18" charset="0"/>
              </a:rPr>
              <a:t>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süd</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məhsullarının</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istehsalı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sektorunda</a:t>
            </a:r>
            <a:r>
              <a:rPr lang="en-US" sz="1400" b="1" i="1" dirty="0">
                <a:solidFill>
                  <a:schemeClr val="bg1"/>
                </a:solidFill>
                <a:latin typeface="Times New Roman" pitchFamily="18" charset="0"/>
                <a:cs typeface="Times New Roman" pitchFamily="18" charset="0"/>
              </a:rPr>
              <a:t> – </a:t>
            </a:r>
            <a:r>
              <a:rPr lang="en-US" sz="1400" b="1" i="1" dirty="0" err="1">
                <a:solidFill>
                  <a:schemeClr val="bg1"/>
                </a:solidFill>
                <a:latin typeface="Times New Roman" pitchFamily="18" charset="0"/>
                <a:cs typeface="Times New Roman" pitchFamily="18" charset="0"/>
              </a:rPr>
              <a:t>çalışır</a:t>
            </a:r>
            <a:r>
              <a:rPr lang="en-US" sz="1400" b="1" i="1" dirty="0">
                <a:solidFill>
                  <a:schemeClr val="bg1"/>
                </a:solidFill>
                <a:latin typeface="Times New Roman" pitchFamily="18" charset="0"/>
                <a:cs typeface="Times New Roman" pitchFamily="18" charset="0"/>
              </a:rPr>
              <a:t> ( www.sab.az ).</a:t>
            </a:r>
          </a:p>
          <a:p>
            <a:pPr algn="just" fontAlgn="auto">
              <a:spcBef>
                <a:spcPts val="0"/>
              </a:spcBef>
              <a:spcAft>
                <a:spcPts val="0"/>
              </a:spcAft>
              <a:defRPr/>
            </a:pPr>
            <a:r>
              <a:rPr lang="en-US" sz="1400" b="1" i="1" dirty="0">
                <a:solidFill>
                  <a:schemeClr val="bg1"/>
                </a:solidFill>
                <a:latin typeface="Times New Roman" pitchFamily="18" charset="0"/>
                <a:cs typeface="Times New Roman" pitchFamily="18" charset="0"/>
              </a:rPr>
              <a:t>4. "Ay-Min" MMC - "</a:t>
            </a:r>
            <a:r>
              <a:rPr lang="en-US" sz="1400" b="1" i="1" dirty="0" err="1">
                <a:solidFill>
                  <a:schemeClr val="bg1"/>
                </a:solidFill>
                <a:latin typeface="Times New Roman" pitchFamily="18" charset="0"/>
                <a:cs typeface="Times New Roman" pitchFamily="18" charset="0"/>
              </a:rPr>
              <a:t>Flaqman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əmtəə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nişanlı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məhsulları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istehsal</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edir</a:t>
            </a:r>
            <a:r>
              <a:rPr lang="en-US" sz="1400" b="1" i="1" dirty="0">
                <a:solidFill>
                  <a:schemeClr val="bg1"/>
                </a:solidFill>
                <a:latin typeface="Times New Roman" pitchFamily="18" charset="0"/>
                <a:cs typeface="Times New Roman" pitchFamily="18" charset="0"/>
              </a:rPr>
              <a:t>;</a:t>
            </a:r>
            <a:r>
              <a:rPr lang="az-Latn-AZ" sz="1400" b="1" i="1" dirty="0">
                <a:solidFill>
                  <a:schemeClr val="bg1"/>
                </a:solidFill>
                <a:latin typeface="Times New Roman" pitchFamily="18" charset="0"/>
                <a:cs typeface="Times New Roman" pitchFamily="18" charset="0"/>
              </a:rPr>
              <a:t> </a:t>
            </a:r>
          </a:p>
          <a:p>
            <a:pPr algn="just" fontAlgn="auto">
              <a:spcBef>
                <a:spcPts val="0"/>
              </a:spcBef>
              <a:spcAft>
                <a:spcPts val="0"/>
              </a:spcAft>
              <a:defRPr/>
            </a:pPr>
            <a:r>
              <a:rPr lang="en-US" sz="1400" b="1" i="1" dirty="0" err="1">
                <a:solidFill>
                  <a:srgbClr val="FFFF00"/>
                </a:solidFill>
                <a:latin typeface="Times New Roman" pitchFamily="18" charset="0"/>
                <a:cs typeface="Times New Roman" pitchFamily="18" charset="0"/>
              </a:rPr>
              <a:t>Gəncə</a:t>
            </a:r>
            <a:r>
              <a:rPr lang="en-US" sz="1400" b="1" i="1" dirty="0">
                <a:solidFill>
                  <a:srgbClr val="FFFF00"/>
                </a:solidFill>
                <a:latin typeface="Times New Roman" pitchFamily="18" charset="0"/>
                <a:cs typeface="Times New Roman" pitchFamily="18" charset="0"/>
              </a:rPr>
              <a:t> </a:t>
            </a:r>
            <a:r>
              <a:rPr lang="en-US" sz="1400" b="1" i="1" dirty="0" err="1">
                <a:solidFill>
                  <a:srgbClr val="FFFF00"/>
                </a:solidFill>
                <a:latin typeface="Times New Roman" pitchFamily="18" charset="0"/>
                <a:cs typeface="Times New Roman" pitchFamily="18" charset="0"/>
              </a:rPr>
              <a:t>şəhərində</a:t>
            </a:r>
            <a:r>
              <a:rPr lang="en-US" sz="1400" b="1" i="1" dirty="0">
                <a:solidFill>
                  <a:srgbClr val="FFFF00"/>
                </a:solidFill>
                <a:latin typeface="Times New Roman" pitchFamily="18" charset="0"/>
                <a:cs typeface="Times New Roman" pitchFamily="18" charset="0"/>
              </a:rPr>
              <a:t> </a:t>
            </a:r>
            <a:r>
              <a:rPr lang="en-US" sz="1400" b="1" i="1" dirty="0" err="1">
                <a:solidFill>
                  <a:srgbClr val="FFFF00"/>
                </a:solidFill>
                <a:latin typeface="Times New Roman" pitchFamily="18" charset="0"/>
                <a:cs typeface="Times New Roman" pitchFamily="18" charset="0"/>
              </a:rPr>
              <a:t>olanlar</a:t>
            </a:r>
            <a:r>
              <a:rPr lang="en-US" sz="1400" b="1" i="1" dirty="0">
                <a:solidFill>
                  <a:srgbClr val="FFFF00"/>
                </a:solidFill>
                <a:latin typeface="Times New Roman" pitchFamily="18" charset="0"/>
                <a:cs typeface="Times New Roman" pitchFamily="18" charset="0"/>
              </a:rPr>
              <a:t>:</a:t>
            </a:r>
          </a:p>
          <a:p>
            <a:pPr algn="just" fontAlgn="auto">
              <a:spcBef>
                <a:spcPts val="0"/>
              </a:spcBef>
              <a:spcAft>
                <a:spcPts val="0"/>
              </a:spcAft>
              <a:defRPr/>
            </a:pPr>
            <a:r>
              <a:rPr lang="en-US" sz="1400" b="1" i="1" dirty="0">
                <a:solidFill>
                  <a:schemeClr val="bg1"/>
                </a:solidFill>
                <a:latin typeface="Times New Roman" pitchFamily="18" charset="0"/>
                <a:cs typeface="Times New Roman" pitchFamily="18" charset="0"/>
              </a:rPr>
              <a:t>1. “Halal </a:t>
            </a:r>
            <a:r>
              <a:rPr lang="en-US" sz="1400" b="1" i="1" dirty="0" err="1">
                <a:solidFill>
                  <a:schemeClr val="bg1"/>
                </a:solidFill>
                <a:latin typeface="Times New Roman" pitchFamily="18" charset="0"/>
                <a:cs typeface="Times New Roman" pitchFamily="18" charset="0"/>
              </a:rPr>
              <a:t>Qida</a:t>
            </a:r>
            <a:r>
              <a:rPr lang="en-US" sz="1400" b="1" i="1" dirty="0">
                <a:solidFill>
                  <a:schemeClr val="bg1"/>
                </a:solidFill>
                <a:latin typeface="Times New Roman" pitchFamily="18" charset="0"/>
                <a:cs typeface="Times New Roman" pitchFamily="18" charset="0"/>
              </a:rPr>
              <a:t>” MMC - 2008-ci </a:t>
            </a:r>
            <a:r>
              <a:rPr lang="en-US" sz="1400" b="1" i="1" dirty="0" err="1">
                <a:solidFill>
                  <a:schemeClr val="bg1"/>
                </a:solidFill>
                <a:latin typeface="Times New Roman" pitchFamily="18" charset="0"/>
                <a:cs typeface="Times New Roman" pitchFamily="18" charset="0"/>
              </a:rPr>
              <a:t>ildə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yaradılıb</a:t>
            </a:r>
            <a:r>
              <a:rPr lang="en-US" sz="1400" b="1" i="1" dirty="0">
                <a:solidFill>
                  <a:schemeClr val="bg1"/>
                </a:solidFill>
                <a:latin typeface="Times New Roman" pitchFamily="18" charset="0"/>
                <a:cs typeface="Times New Roman" pitchFamily="18" charset="0"/>
              </a:rPr>
              <a:t>;</a:t>
            </a:r>
          </a:p>
          <a:p>
            <a:pPr algn="just" fontAlgn="auto">
              <a:spcBef>
                <a:spcPts val="0"/>
              </a:spcBef>
              <a:spcAft>
                <a:spcPts val="0"/>
              </a:spcAft>
              <a:defRPr/>
            </a:pPr>
            <a:r>
              <a:rPr lang="en-US" sz="1400" b="1" i="1" dirty="0">
                <a:solidFill>
                  <a:schemeClr val="bg1"/>
                </a:solidFill>
                <a:latin typeface="Times New Roman" pitchFamily="18" charset="0"/>
                <a:cs typeface="Times New Roman" pitchFamily="18" charset="0"/>
              </a:rPr>
              <a:t>2. “Elba” MMC (“Elba 999” MMC) - 1999-cu </a:t>
            </a:r>
            <a:r>
              <a:rPr lang="en-US" sz="1400" b="1" i="1" dirty="0" err="1">
                <a:solidFill>
                  <a:schemeClr val="bg1"/>
                </a:solidFill>
                <a:latin typeface="Times New Roman" pitchFamily="18" charset="0"/>
                <a:cs typeface="Times New Roman" pitchFamily="18" charset="0"/>
              </a:rPr>
              <a:t>ildən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fəaliyyət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göstərir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Şirkətin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bir</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neçə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rayonda</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filialları</a:t>
            </a:r>
            <a:r>
              <a:rPr lang="en-US" sz="1400" b="1" i="1" dirty="0">
                <a:solidFill>
                  <a:schemeClr val="bg1"/>
                </a:solidFill>
                <a:latin typeface="Times New Roman" pitchFamily="18" charset="0"/>
                <a:cs typeface="Times New Roman" pitchFamily="18" charset="0"/>
              </a:rPr>
              <a:t>, o </a:t>
            </a:r>
            <a:r>
              <a:rPr lang="en-US" sz="1400" b="1" i="1" dirty="0" err="1">
                <a:solidFill>
                  <a:schemeClr val="bg1"/>
                </a:solidFill>
                <a:latin typeface="Times New Roman" pitchFamily="18" charset="0"/>
                <a:cs typeface="Times New Roman" pitchFamily="18" charset="0"/>
              </a:rPr>
              <a:t>cümlədən</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Daşkəsəndə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kəsim</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fabriki</a:t>
            </a:r>
            <a:r>
              <a:rPr lang="en-US" sz="1400" b="1" i="1" dirty="0">
                <a:solidFill>
                  <a:schemeClr val="bg1"/>
                </a:solidFill>
                <a:latin typeface="Times New Roman" pitchFamily="18" charset="0"/>
                <a:cs typeface="Times New Roman" pitchFamily="18" charset="0"/>
              </a:rPr>
              <a:t> var.</a:t>
            </a:r>
          </a:p>
          <a:p>
            <a:pPr algn="just" fontAlgn="auto">
              <a:spcBef>
                <a:spcPts val="0"/>
              </a:spcBef>
              <a:spcAft>
                <a:spcPts val="0"/>
              </a:spcAft>
              <a:defRPr/>
            </a:pPr>
            <a:r>
              <a:rPr lang="en-US" sz="1400" b="1" i="1" dirty="0" err="1">
                <a:solidFill>
                  <a:srgbClr val="FFFF00"/>
                </a:solidFill>
                <a:latin typeface="Times New Roman" pitchFamily="18" charset="0"/>
                <a:cs typeface="Times New Roman" pitchFamily="18" charset="0"/>
              </a:rPr>
              <a:t>Naxçıvan</a:t>
            </a:r>
            <a:r>
              <a:rPr lang="en-US" sz="1400" b="1" i="1" dirty="0">
                <a:solidFill>
                  <a:srgbClr val="FFFF00"/>
                </a:solidFill>
                <a:latin typeface="Times New Roman" pitchFamily="18" charset="0"/>
                <a:cs typeface="Times New Roman" pitchFamily="18" charset="0"/>
              </a:rPr>
              <a:t> MR-da </a:t>
            </a:r>
            <a:r>
              <a:rPr lang="en-US" sz="1400" b="1" i="1" dirty="0" err="1">
                <a:solidFill>
                  <a:srgbClr val="FFFF00"/>
                </a:solidFill>
                <a:latin typeface="Times New Roman" pitchFamily="18" charset="0"/>
                <a:cs typeface="Times New Roman" pitchFamily="18" charset="0"/>
              </a:rPr>
              <a:t>fəaliyyət</a:t>
            </a:r>
            <a:r>
              <a:rPr lang="en-US" sz="1400" b="1" i="1" dirty="0">
                <a:solidFill>
                  <a:srgbClr val="FFFF00"/>
                </a:solidFill>
                <a:latin typeface="Times New Roman" pitchFamily="18" charset="0"/>
                <a:cs typeface="Times New Roman" pitchFamily="18" charset="0"/>
              </a:rPr>
              <a:t> </a:t>
            </a:r>
            <a:r>
              <a:rPr lang="en-US" sz="1400" b="1" i="1" dirty="0" err="1">
                <a:solidFill>
                  <a:srgbClr val="FFFF00"/>
                </a:solidFill>
                <a:latin typeface="Times New Roman" pitchFamily="18" charset="0"/>
                <a:cs typeface="Times New Roman" pitchFamily="18" charset="0"/>
              </a:rPr>
              <a:t>göstərənlər</a:t>
            </a:r>
            <a:r>
              <a:rPr lang="en-US" sz="1400" b="1" i="1" dirty="0">
                <a:solidFill>
                  <a:srgbClr val="FFFF00"/>
                </a:solidFill>
                <a:latin typeface="Times New Roman" pitchFamily="18" charset="0"/>
                <a:cs typeface="Times New Roman" pitchFamily="18" charset="0"/>
              </a:rPr>
              <a:t>:</a:t>
            </a:r>
          </a:p>
          <a:p>
            <a:pPr algn="just" fontAlgn="auto">
              <a:spcBef>
                <a:spcPts val="0"/>
              </a:spcBef>
              <a:spcAft>
                <a:spcPts val="0"/>
              </a:spcAft>
              <a:defRPr/>
            </a:pPr>
            <a:r>
              <a:rPr lang="en-US" sz="1400" b="1" i="1" dirty="0">
                <a:solidFill>
                  <a:schemeClr val="bg1"/>
                </a:solidFill>
                <a:latin typeface="Times New Roman" pitchFamily="18" charset="0"/>
                <a:cs typeface="Times New Roman" pitchFamily="18" charset="0"/>
              </a:rPr>
              <a:t>1. “</a:t>
            </a:r>
            <a:r>
              <a:rPr lang="en-US" sz="1400" b="1" i="1" dirty="0" err="1">
                <a:solidFill>
                  <a:schemeClr val="bg1"/>
                </a:solidFill>
                <a:latin typeface="Times New Roman" pitchFamily="18" charset="0"/>
                <a:cs typeface="Times New Roman" pitchFamily="18" charset="0"/>
              </a:rPr>
              <a:t>Bərəkət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Məhsulları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Kompleksi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Gəmiqaya</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Holdinq</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Şirkətlər</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İttifaqına</a:t>
            </a:r>
            <a:r>
              <a:rPr lang="az-Latn-AZ"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daxildir</a:t>
            </a:r>
            <a:r>
              <a:rPr lang="en-US" sz="1400" b="1" i="1" dirty="0">
                <a:solidFill>
                  <a:schemeClr val="bg1"/>
                </a:solidFill>
                <a:latin typeface="Times New Roman" pitchFamily="18" charset="0"/>
                <a:cs typeface="Times New Roman" pitchFamily="18" charset="0"/>
              </a:rPr>
              <a:t>;</a:t>
            </a:r>
          </a:p>
          <a:p>
            <a:pPr algn="just" fontAlgn="auto">
              <a:spcBef>
                <a:spcPts val="0"/>
              </a:spcBef>
              <a:spcAft>
                <a:spcPts val="0"/>
              </a:spcAft>
              <a:defRPr/>
            </a:pPr>
            <a:r>
              <a:rPr lang="en-US" sz="1400" b="1" i="1" dirty="0">
                <a:solidFill>
                  <a:schemeClr val="bg1"/>
                </a:solidFill>
                <a:latin typeface="Times New Roman" pitchFamily="18" charset="0"/>
                <a:cs typeface="Times New Roman" pitchFamily="18" charset="0"/>
              </a:rPr>
              <a:t>2. “M/M” </a:t>
            </a:r>
            <a:r>
              <a:rPr lang="en-US" sz="1400" b="1" i="1" dirty="0" err="1">
                <a:solidFill>
                  <a:schemeClr val="bg1"/>
                </a:solidFill>
                <a:latin typeface="Times New Roman" pitchFamily="18" charset="0"/>
                <a:cs typeface="Times New Roman" pitchFamily="18" charset="0"/>
              </a:rPr>
              <a:t>kolbasa</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məmulatları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müəssisəsi</a:t>
            </a:r>
            <a:r>
              <a:rPr lang="en-US" sz="1400" b="1" i="1" dirty="0">
                <a:solidFill>
                  <a:schemeClr val="bg1"/>
                </a:solidFill>
                <a:latin typeface="Times New Roman" pitchFamily="18" charset="0"/>
                <a:cs typeface="Times New Roman" pitchFamily="18" charset="0"/>
              </a:rPr>
              <a:t> - </a:t>
            </a:r>
            <a:r>
              <a:rPr lang="en-US" sz="1400" b="1" i="1" dirty="0" err="1">
                <a:solidFill>
                  <a:schemeClr val="bg1"/>
                </a:solidFill>
                <a:latin typeface="Times New Roman" pitchFamily="18" charset="0"/>
                <a:cs typeface="Times New Roman" pitchFamily="18" charset="0"/>
              </a:rPr>
              <a:t>Fiziki</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şəxsə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məxsus</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müəssisədir</a:t>
            </a:r>
            <a:r>
              <a:rPr lang="en-US" sz="1400" b="1" i="1" dirty="0">
                <a:solidFill>
                  <a:schemeClr val="bg1"/>
                </a:solidFill>
                <a:latin typeface="Times New Roman" pitchFamily="18" charset="0"/>
                <a:cs typeface="Times New Roman" pitchFamily="18" charset="0"/>
              </a:rPr>
              <a:t>;</a:t>
            </a:r>
          </a:p>
          <a:p>
            <a:pPr algn="just" fontAlgn="auto">
              <a:spcBef>
                <a:spcPts val="0"/>
              </a:spcBef>
              <a:spcAft>
                <a:spcPts val="0"/>
              </a:spcAft>
              <a:defRPr/>
            </a:pPr>
            <a:r>
              <a:rPr lang="en-US" sz="1400" b="1" i="1" dirty="0">
                <a:solidFill>
                  <a:schemeClr val="bg1"/>
                </a:solidFill>
                <a:latin typeface="Times New Roman" pitchFamily="18" charset="0"/>
                <a:cs typeface="Times New Roman" pitchFamily="18" charset="0"/>
              </a:rPr>
              <a:t>3. “</a:t>
            </a:r>
            <a:r>
              <a:rPr lang="en-US" sz="1400" b="1" i="1" dirty="0" err="1">
                <a:solidFill>
                  <a:schemeClr val="bg1"/>
                </a:solidFill>
                <a:latin typeface="Times New Roman" pitchFamily="18" charset="0"/>
                <a:cs typeface="Times New Roman" pitchFamily="18" charset="0"/>
              </a:rPr>
              <a:t>Hilal</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və</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ət</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məhsulları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istehsalı</a:t>
            </a:r>
            <a:r>
              <a:rPr lang="en-US" sz="1400" b="1" i="1" dirty="0">
                <a:solidFill>
                  <a:schemeClr val="bg1"/>
                </a:solidFill>
                <a:latin typeface="Times New Roman" pitchFamily="18" charset="0"/>
                <a:cs typeface="Times New Roman" pitchFamily="18" charset="0"/>
              </a:rPr>
              <a:t> </a:t>
            </a:r>
            <a:r>
              <a:rPr lang="en-US" sz="1400" b="1" i="1" dirty="0" err="1">
                <a:solidFill>
                  <a:schemeClr val="bg1"/>
                </a:solidFill>
                <a:latin typeface="Times New Roman" pitchFamily="18" charset="0"/>
                <a:cs typeface="Times New Roman" pitchFamily="18" charset="0"/>
              </a:rPr>
              <a:t>müəssisəsi</a:t>
            </a:r>
            <a:r>
              <a:rPr lang="en-US" sz="1400" b="1" i="1" dirty="0">
                <a:solidFill>
                  <a:schemeClr val="bg1"/>
                </a:solidFill>
                <a:latin typeface="Times New Roman" pitchFamily="18" charset="0"/>
                <a:cs typeface="Times New Roman" pitchFamily="18" charset="0"/>
              </a:rPr>
              <a:t>.</a:t>
            </a:r>
            <a:endParaRPr lang="ru-RU" sz="1400" b="1" i="1"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2F546A"/>
        </a:solidFill>
        <a:effectLst/>
      </p:bgPr>
    </p:bg>
    <p:spTree>
      <p:nvGrpSpPr>
        <p:cNvPr id="1" name=""/>
        <p:cNvGrpSpPr/>
        <p:nvPr/>
      </p:nvGrpSpPr>
      <p:grpSpPr>
        <a:xfrm>
          <a:off x="0" y="0"/>
          <a:ext cx="0" cy="0"/>
          <a:chOff x="0" y="0"/>
          <a:chExt cx="0" cy="0"/>
        </a:xfrm>
      </p:grpSpPr>
      <p:sp>
        <p:nvSpPr>
          <p:cNvPr id="2" name="Oval 1"/>
          <p:cNvSpPr/>
          <p:nvPr/>
        </p:nvSpPr>
        <p:spPr>
          <a:xfrm>
            <a:off x="1752600" y="5251450"/>
            <a:ext cx="463550" cy="4333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14339" name="Picture 1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38300" y="5121275"/>
            <a:ext cx="692150"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340" name="Group 16"/>
          <p:cNvGrpSpPr>
            <a:grpSpLocks/>
          </p:cNvGrpSpPr>
          <p:nvPr/>
        </p:nvGrpSpPr>
        <p:grpSpPr bwMode="auto">
          <a:xfrm>
            <a:off x="2906713" y="2132013"/>
            <a:ext cx="5807075" cy="1012825"/>
            <a:chOff x="976611" y="1951400"/>
            <a:chExt cx="5806655" cy="1012603"/>
          </a:xfrm>
        </p:grpSpPr>
        <p:grpSp>
          <p:nvGrpSpPr>
            <p:cNvPr id="14347" name="Group 17"/>
            <p:cNvGrpSpPr>
              <a:grpSpLocks/>
            </p:cNvGrpSpPr>
            <p:nvPr/>
          </p:nvGrpSpPr>
          <p:grpSpPr bwMode="auto">
            <a:xfrm>
              <a:off x="3382734" y="1972322"/>
              <a:ext cx="971671" cy="980586"/>
              <a:chOff x="6111049" y="2126294"/>
              <a:chExt cx="971671" cy="980586"/>
            </a:xfrm>
          </p:grpSpPr>
          <p:sp>
            <p:nvSpPr>
              <p:cNvPr id="31" name="Oval 30">
                <a:extLst>
                  <a:ext uri="{FF2B5EF4-FFF2-40B4-BE49-F238E27FC236}"/>
                </a:extLst>
              </p:cNvPr>
              <p:cNvSpPr/>
              <p:nvPr/>
            </p:nvSpPr>
            <p:spPr>
              <a:xfrm>
                <a:off x="6111402" y="2126004"/>
                <a:ext cx="971480" cy="9808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az-Latn-AZ"/>
              </a:p>
            </p:txBody>
          </p:sp>
          <p:pic>
            <p:nvPicPr>
              <p:cNvPr id="14361" name="Graphic 24" descr="Marke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25533" y="2248722"/>
                <a:ext cx="742702" cy="742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348" name="Group 18"/>
            <p:cNvGrpSpPr>
              <a:grpSpLocks/>
            </p:cNvGrpSpPr>
            <p:nvPr/>
          </p:nvGrpSpPr>
          <p:grpSpPr bwMode="auto">
            <a:xfrm>
              <a:off x="4583697" y="1964639"/>
              <a:ext cx="971671" cy="980586"/>
              <a:chOff x="6840941" y="2362621"/>
              <a:chExt cx="971671" cy="980586"/>
            </a:xfrm>
          </p:grpSpPr>
          <p:sp>
            <p:nvSpPr>
              <p:cNvPr id="29" name="Oval 28">
                <a:extLst>
                  <a:ext uri="{FF2B5EF4-FFF2-40B4-BE49-F238E27FC236}"/>
                </a:extLst>
              </p:cNvPr>
              <p:cNvSpPr/>
              <p:nvPr/>
            </p:nvSpPr>
            <p:spPr>
              <a:xfrm>
                <a:off x="6840394" y="2362079"/>
                <a:ext cx="971480" cy="9808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az-Latn-AZ"/>
              </a:p>
            </p:txBody>
          </p:sp>
          <p:pic>
            <p:nvPicPr>
              <p:cNvPr id="14359" name="Graphic 22" descr="Upward trend"/>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979588" y="2519355"/>
                <a:ext cx="695079" cy="69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349" name="Group 19"/>
            <p:cNvGrpSpPr>
              <a:grpSpLocks/>
            </p:cNvGrpSpPr>
            <p:nvPr/>
          </p:nvGrpSpPr>
          <p:grpSpPr bwMode="auto">
            <a:xfrm>
              <a:off x="5811595" y="1983417"/>
              <a:ext cx="971671" cy="980586"/>
              <a:chOff x="6683082" y="2627552"/>
              <a:chExt cx="971671" cy="980586"/>
            </a:xfrm>
          </p:grpSpPr>
          <p:sp>
            <p:nvSpPr>
              <p:cNvPr id="27" name="Oval 26">
                <a:extLst>
                  <a:ext uri="{FF2B5EF4-FFF2-40B4-BE49-F238E27FC236}"/>
                </a:extLst>
              </p:cNvPr>
              <p:cNvSpPr/>
              <p:nvPr/>
            </p:nvSpPr>
            <p:spPr>
              <a:xfrm>
                <a:off x="6683273" y="2627278"/>
                <a:ext cx="971480" cy="9808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az-Latn-AZ"/>
              </a:p>
            </p:txBody>
          </p:sp>
          <p:pic>
            <p:nvPicPr>
              <p:cNvPr id="14357" name="Graphic 20" descr="Email"/>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829630" y="2776267"/>
                <a:ext cx="683155" cy="683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350" name="Group 20"/>
            <p:cNvGrpSpPr>
              <a:grpSpLocks/>
            </p:cNvGrpSpPr>
            <p:nvPr/>
          </p:nvGrpSpPr>
          <p:grpSpPr bwMode="auto">
            <a:xfrm>
              <a:off x="976611" y="1951400"/>
              <a:ext cx="971671" cy="980586"/>
              <a:chOff x="266899" y="2352501"/>
              <a:chExt cx="971671" cy="980586"/>
            </a:xfrm>
          </p:grpSpPr>
          <p:sp>
            <p:nvSpPr>
              <p:cNvPr id="25" name="Oval 24">
                <a:extLst>
                  <a:ext uri="{FF2B5EF4-FFF2-40B4-BE49-F238E27FC236}"/>
                </a:extLst>
              </p:cNvPr>
              <p:cNvSpPr/>
              <p:nvPr/>
            </p:nvSpPr>
            <p:spPr>
              <a:xfrm>
                <a:off x="266899" y="2352501"/>
                <a:ext cx="971480" cy="9808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az-Latn-AZ"/>
              </a:p>
            </p:txBody>
          </p:sp>
          <p:pic>
            <p:nvPicPr>
              <p:cNvPr id="14355" name="Graphic 38" descr="Receive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74249" y="2464309"/>
                <a:ext cx="756969" cy="756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351" name="Group 21"/>
            <p:cNvGrpSpPr>
              <a:grpSpLocks/>
            </p:cNvGrpSpPr>
            <p:nvPr/>
          </p:nvGrpSpPr>
          <p:grpSpPr bwMode="auto">
            <a:xfrm>
              <a:off x="2181771" y="1980193"/>
              <a:ext cx="971671" cy="980586"/>
              <a:chOff x="1242568" y="3302578"/>
              <a:chExt cx="971671" cy="980586"/>
            </a:xfrm>
          </p:grpSpPr>
          <p:sp>
            <p:nvSpPr>
              <p:cNvPr id="23" name="Oval 22">
                <a:extLst>
                  <a:ext uri="{FF2B5EF4-FFF2-40B4-BE49-F238E27FC236}"/>
                </a:extLst>
              </p:cNvPr>
              <p:cNvSpPr/>
              <p:nvPr/>
            </p:nvSpPr>
            <p:spPr>
              <a:xfrm>
                <a:off x="1242233" y="3302354"/>
                <a:ext cx="971480" cy="9808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az-Latn-AZ"/>
              </a:p>
            </p:txBody>
          </p:sp>
          <p:pic>
            <p:nvPicPr>
              <p:cNvPr id="14353" name="Graphic 41" descr="Smart Phone"/>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359838" y="3450068"/>
                <a:ext cx="732652" cy="732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37" name="Rectangle 36"/>
          <p:cNvSpPr/>
          <p:nvPr/>
        </p:nvSpPr>
        <p:spPr>
          <a:xfrm>
            <a:off x="288925" y="266700"/>
            <a:ext cx="11612563" cy="6297613"/>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8" name="TextBox 5">
            <a:extLst>
              <a:ext uri="{FF2B5EF4-FFF2-40B4-BE49-F238E27FC236}"/>
            </a:extLst>
          </p:cNvPr>
          <p:cNvSpPr txBox="1">
            <a:spLocks noChangeArrowheads="1"/>
          </p:cNvSpPr>
          <p:nvPr/>
        </p:nvSpPr>
        <p:spPr bwMode="auto">
          <a:xfrm>
            <a:off x="609600" y="476250"/>
            <a:ext cx="9921875" cy="646113"/>
          </a:xfrm>
          <a:prstGeom prst="rect">
            <a:avLst/>
          </a:prstGeom>
          <a:solidFill>
            <a:srgbClr val="2DA2BF"/>
          </a:solidFill>
          <a:ln w="63500" cap="flat" cmpd="thickThin" algn="ctr">
            <a:solidFill>
              <a:sysClr val="window" lastClr="FFFFFF"/>
            </a:solidFill>
            <a:prstDash val="solid"/>
            <a:headEnd/>
            <a:tailEnd/>
          </a:ln>
          <a:effectLst>
            <a:outerShdw blurRad="50800" dist="38100" dir="5400000" rotWithShape="0">
              <a:srgbClr val="000000">
                <a:alpha val="35000"/>
              </a:srgbClr>
            </a:outerShdw>
          </a:effectLst>
        </p:spPr>
        <p:txBody>
          <a:bodyPr>
            <a:spAutoFit/>
          </a:bodyPr>
          <a:lstStyle/>
          <a:p>
            <a:pPr algn="ctr" fontAlgn="auto">
              <a:spcBef>
                <a:spcPts val="0"/>
              </a:spcBef>
              <a:spcAft>
                <a:spcPts val="0"/>
              </a:spcAft>
              <a:defRPr/>
            </a:pPr>
            <a:r>
              <a:rPr lang="az-Latn-AZ" b="1" kern="0" dirty="0">
                <a:solidFill>
                  <a:sysClr val="window" lastClr="FFFFFF"/>
                </a:solidFill>
                <a:latin typeface="Aardvark L" pitchFamily="34" charset="0"/>
                <a:cs typeface="+mn-cs"/>
              </a:rPr>
              <a:t>Elmi-Tədqiqat və Statistik İnnovasiyalar Mərkəzi aparılan araşdırmalar və təhlillərlə  Sizin xidmətinizdədir! </a:t>
            </a:r>
          </a:p>
        </p:txBody>
      </p:sp>
      <p:cxnSp>
        <p:nvCxnSpPr>
          <p:cNvPr id="39" name="Straight Connector 38">
            <a:extLst>
              <a:ext uri="{FF2B5EF4-FFF2-40B4-BE49-F238E27FC236}"/>
            </a:extLst>
          </p:cNvPr>
          <p:cNvCxnSpPr/>
          <p:nvPr/>
        </p:nvCxnSpPr>
        <p:spPr>
          <a:xfrm>
            <a:off x="1858963" y="1665288"/>
            <a:ext cx="7802562" cy="0"/>
          </a:xfrm>
          <a:prstGeom prst="line">
            <a:avLst/>
          </a:prstGeom>
          <a:noFill/>
          <a:ln w="76200" cap="flat" cmpd="thickThin" algn="ctr">
            <a:solidFill>
              <a:srgbClr val="2DA2BF"/>
            </a:solidFill>
            <a:prstDash val="solid"/>
          </a:ln>
          <a:effectLst>
            <a:outerShdw blurRad="50800" dist="38100" dir="5400000" rotWithShape="0">
              <a:srgbClr val="000000">
                <a:alpha val="35000"/>
              </a:srgbClr>
            </a:outerShdw>
          </a:effectLst>
        </p:spPr>
      </p:cxnSp>
      <p:pic>
        <p:nvPicPr>
          <p:cNvPr id="14344"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748963" y="266700"/>
            <a:ext cx="1108075" cy="106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5"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3388" y="3836988"/>
            <a:ext cx="11326812" cy="1049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 name="TextBox 40">
            <a:extLst>
              <a:ext uri="{FF2B5EF4-FFF2-40B4-BE49-F238E27FC236}"/>
            </a:extLst>
          </p:cNvPr>
          <p:cNvSpPr txBox="1"/>
          <p:nvPr/>
        </p:nvSpPr>
        <p:spPr>
          <a:xfrm>
            <a:off x="2501900" y="5313363"/>
            <a:ext cx="6019800" cy="307975"/>
          </a:xfrm>
          <a:prstGeom prst="rect">
            <a:avLst/>
          </a:prstGeom>
          <a:noFill/>
        </p:spPr>
        <p:txBody>
          <a:bodyPr>
            <a:spAutoFit/>
          </a:bodyPr>
          <a:lstStyle/>
          <a:p>
            <a:pPr fontAlgn="auto">
              <a:spcBef>
                <a:spcPts val="0"/>
              </a:spcBef>
              <a:spcAft>
                <a:spcPts val="0"/>
              </a:spcAft>
              <a:defRPr/>
            </a:pPr>
            <a:r>
              <a:rPr lang="az-Latn-AZ" sz="1400" kern="0" dirty="0">
                <a:solidFill>
                  <a:sysClr val="window" lastClr="FFFFFF"/>
                </a:solidFill>
                <a:latin typeface="+mn-lt"/>
                <a:cs typeface="+mn-cs"/>
              </a:rPr>
              <a:t> https://</a:t>
            </a:r>
            <a:r>
              <a:rPr lang="az-Latn-AZ" sz="1400" b="1" kern="0" dirty="0">
                <a:solidFill>
                  <a:sysClr val="window" lastClr="FFFFFF"/>
                </a:solidFill>
                <a:latin typeface="+mn-lt"/>
                <a:cs typeface="+mn-cs"/>
              </a:rPr>
              <a:t>www.facebook.com/etsimbaku</a:t>
            </a:r>
            <a:r>
              <a:rPr lang="az-Latn-AZ" sz="1400" kern="0" dirty="0">
                <a:solidFill>
                  <a:sysClr val="window" lastClr="FFFFFF"/>
                </a:solidFill>
                <a:latin typeface="+mn-lt"/>
                <a:cs typeface="+mn-cs"/>
              </a:rPr>
              <a:t>/</a:t>
            </a:r>
            <a:endParaRPr lang="en-US" sz="1400" kern="0" dirty="0">
              <a:solidFill>
                <a:sysClr val="window" lastClr="FFFFFF"/>
              </a:solidFill>
              <a:latin typeface="+mn-lt"/>
              <a:cs typeface="+mn-cs"/>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Couture</Template>
  <TotalTime>1657</TotalTime>
  <Words>1055</Words>
  <Application>Microsoft Office PowerPoint</Application>
  <PresentationFormat>Custom</PresentationFormat>
  <Paragraphs>94</Paragraphs>
  <Slides>13</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13</vt:i4>
      </vt:variant>
    </vt:vector>
  </HeadingPairs>
  <TitlesOfParts>
    <vt:vector size="15" baseType="lpstr">
      <vt:lpstr>Office Theme</vt:lpstr>
      <vt:lpstr>Microsoft Excel Chart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Tamraz</cp:lastModifiedBy>
  <cp:revision>165</cp:revision>
  <dcterms:created xsi:type="dcterms:W3CDTF">2018-04-12T05:02:49Z</dcterms:created>
  <dcterms:modified xsi:type="dcterms:W3CDTF">2018-05-15T10:19:58Z</dcterms:modified>
</cp:coreProperties>
</file>