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theme/themeOverride5.xml" ContentType="application/vnd.openxmlformats-officedocument.themeOverride+xml"/>
  <Override PartName="/ppt/theme/themeOverride6.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6" r:id="rId5"/>
    <p:sldId id="268"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BD9D9"/>
    <a:srgbClr val="2F546A"/>
    <a:srgbClr val="DE5B42"/>
    <a:srgbClr val="5B809C"/>
    <a:srgbClr val="889DBB"/>
    <a:srgbClr val="ECECEC"/>
    <a:srgbClr val="BBBBB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90" d="100"/>
          <a:sy n="90" d="100"/>
        </p:scale>
        <p:origin x="42" y="7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perspective val="30"/>
    </c:view3D>
    <c:sideWall>
      <c:spPr>
        <a:solidFill>
          <a:schemeClr val="accent2">
            <a:lumMod val="20000"/>
            <a:lumOff val="80000"/>
          </a:schemeClr>
        </a:solidFill>
      </c:spPr>
    </c:sideWall>
    <c:backWall>
      <c:spPr>
        <a:solidFill>
          <a:schemeClr val="accent2">
            <a:lumMod val="20000"/>
            <a:lumOff val="80000"/>
          </a:schemeClr>
        </a:solidFill>
      </c:spPr>
    </c:backWall>
    <c:plotArea>
      <c:layout>
        <c:manualLayout>
          <c:layoutTarget val="inner"/>
          <c:xMode val="edge"/>
          <c:yMode val="edge"/>
          <c:x val="2.8328611898016991E-2"/>
          <c:y val="6.6205236232320192E-2"/>
          <c:w val="0.95205927217258712"/>
          <c:h val="0.62283583044445712"/>
        </c:manualLayout>
      </c:layout>
      <c:pie3DChart>
        <c:varyColors val="1"/>
        <c:dLbls/>
      </c:pie3DChart>
    </c:plotArea>
    <c:legend>
      <c:legendPos val="b"/>
      <c:layout>
        <c:manualLayout>
          <c:xMode val="edge"/>
          <c:yMode val="edge"/>
          <c:x val="2.3448004167435931E-2"/>
          <c:y val="0.75525198634791579"/>
          <c:w val="0.93785430068136233"/>
          <c:h val="0.20863690517374561"/>
        </c:manualLayout>
      </c:layout>
      <c:txPr>
        <a:bodyPr/>
        <a:lstStyle/>
        <a:p>
          <a:pPr>
            <a:defRPr sz="1400" b="1">
              <a:solidFill>
                <a:schemeClr val="bg1"/>
              </a:solidFill>
              <a:latin typeface="Times New Roman" pitchFamily="18" charset="0"/>
              <a:cs typeface="Times New Roman" pitchFamily="18" charset="0"/>
            </a:defRPr>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perspective val="30"/>
    </c:view3D>
    <c:plotArea>
      <c:layout>
        <c:manualLayout>
          <c:layoutTarget val="inner"/>
          <c:xMode val="edge"/>
          <c:yMode val="edge"/>
          <c:x val="7.0935882956589189E-2"/>
          <c:y val="7.4519230769230796E-2"/>
          <c:w val="0.77298917288796321"/>
          <c:h val="0.84294871794871806"/>
        </c:manualLayout>
      </c:layout>
      <c:pie3DChart>
        <c:varyColors val="1"/>
        <c:ser>
          <c:idx val="0"/>
          <c:order val="0"/>
          <c:tx>
            <c:strRef>
              <c:f>Sheet3!$A$2</c:f>
              <c:strCache>
                <c:ptCount val="1"/>
                <c:pt idx="0">
                  <c:v>Respublika üzrə cəmi</c:v>
                </c:pt>
              </c:strCache>
            </c:strRef>
          </c:tx>
          <c:explosion val="25"/>
          <c:dLbls>
            <c:spPr>
              <a:gradFill rotWithShape="1">
                <a:gsLst>
                  <a:gs pos="0">
                    <a:srgbClr val="DA1F28">
                      <a:shade val="51000"/>
                      <a:satMod val="130000"/>
                    </a:srgbClr>
                  </a:gs>
                  <a:gs pos="80000">
                    <a:srgbClr val="DA1F28">
                      <a:shade val="93000"/>
                      <a:satMod val="130000"/>
                    </a:srgbClr>
                  </a:gs>
                  <a:gs pos="100000">
                    <a:srgbClr val="DA1F28">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ysClr val="window" lastClr="FFFFFF"/>
                    </a:solidFill>
                    <a:latin typeface="+mn-lt"/>
                    <a:ea typeface="+mn-ea"/>
                    <a:cs typeface="+mn-cs"/>
                  </a:defRPr>
                </a:pPr>
                <a:endParaRPr lang="ru-RU"/>
              </a:p>
            </c:txPr>
            <c:showVal val="1"/>
            <c:showLeaderLines val="1"/>
          </c:dLbls>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Sheet3!$B$2:$R$2</c:f>
              <c:numCache>
                <c:formatCode>0.0</c:formatCode>
                <c:ptCount val="17"/>
                <c:pt idx="0">
                  <c:v>22.2</c:v>
                </c:pt>
                <c:pt idx="1">
                  <c:v>20.3</c:v>
                </c:pt>
                <c:pt idx="2">
                  <c:v>20.9</c:v>
                </c:pt>
                <c:pt idx="3">
                  <c:v>22.4</c:v>
                </c:pt>
                <c:pt idx="4">
                  <c:v>24.6</c:v>
                </c:pt>
                <c:pt idx="5">
                  <c:v>25.7</c:v>
                </c:pt>
                <c:pt idx="6">
                  <c:v>26.3</c:v>
                </c:pt>
                <c:pt idx="7">
                  <c:v>22.5</c:v>
                </c:pt>
                <c:pt idx="8">
                  <c:v>23.3</c:v>
                </c:pt>
                <c:pt idx="9">
                  <c:v>21.7</c:v>
                </c:pt>
                <c:pt idx="10">
                  <c:v>24</c:v>
                </c:pt>
                <c:pt idx="11">
                  <c:v>24.9</c:v>
                </c:pt>
                <c:pt idx="12">
                  <c:v>27.9</c:v>
                </c:pt>
                <c:pt idx="13">
                  <c:v>28.4</c:v>
                </c:pt>
                <c:pt idx="14">
                  <c:v>25.8</c:v>
                </c:pt>
                <c:pt idx="15">
                  <c:v>25.4</c:v>
                </c:pt>
                <c:pt idx="16">
                  <c:v>15.2</c:v>
                </c:pt>
              </c:numCache>
            </c:numRef>
          </c:val>
        </c:ser>
        <c:dLbls/>
      </c:pie3DChart>
      <c:spPr>
        <a:gradFill rotWithShape="1">
          <a:gsLst>
            <a:gs pos="0">
              <a:srgbClr val="2DA2BF">
                <a:shade val="51000"/>
                <a:satMod val="130000"/>
              </a:srgbClr>
            </a:gs>
            <a:gs pos="80000">
              <a:srgbClr val="2DA2BF">
                <a:shade val="93000"/>
                <a:satMod val="130000"/>
              </a:srgbClr>
            </a:gs>
            <a:gs pos="100000">
              <a:srgbClr val="2DA2B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legend>
      <c:legendPos val="r"/>
      <c:layout>
        <c:manualLayout>
          <c:xMode val="edge"/>
          <c:yMode val="edge"/>
          <c:x val="0.89677527832363335"/>
          <c:y val="6.5314582071471852E-2"/>
          <c:w val="8.8909324546209464E-2"/>
          <c:h val="0.8573516050878256"/>
        </c:manualLayout>
      </c:layout>
      <c:spPr>
        <a:solidFill>
          <a:srgbClr val="2DA2BF"/>
        </a:solidFill>
        <a:ln w="38100" cap="flat" cmpd="sng" algn="ctr">
          <a:solidFill>
            <a:sysClr val="window" lastClr="FFFFFF"/>
          </a:solidFill>
          <a:prstDash val="solid"/>
        </a:ln>
        <a:effectLst>
          <a:outerShdw blurRad="40000" dist="20000" dir="5400000" rotWithShape="0">
            <a:srgbClr val="000000">
              <a:alpha val="38000"/>
            </a:srgbClr>
          </a:outerShdw>
        </a:effectLst>
      </c:spPr>
      <c:txPr>
        <a:bodyPr/>
        <a:lstStyle/>
        <a:p>
          <a:pPr>
            <a:defRPr>
              <a:solidFill>
                <a:sysClr val="window" lastClr="FFFFFF"/>
              </a:solidFill>
              <a:latin typeface="+mn-lt"/>
              <a:ea typeface="+mn-ea"/>
              <a:cs typeface="+mn-cs"/>
            </a:defRPr>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sideWall>
      <c:spPr>
        <a:noFill/>
        <a:ln w="25400">
          <a:noFill/>
        </a:ln>
        <a:effectLst/>
      </c:spPr>
    </c:sideWall>
    <c:backWall>
      <c:spPr>
        <a:noFill/>
        <a:ln w="25400">
          <a:noFill/>
        </a:ln>
        <a:effectLst/>
      </c:spPr>
    </c:backWall>
    <c:plotArea>
      <c:layout>
        <c:manualLayout>
          <c:layoutTarget val="inner"/>
          <c:xMode val="edge"/>
          <c:yMode val="edge"/>
          <c:x val="7.3223892969708562E-2"/>
          <c:y val="5.0465998568360766E-2"/>
          <c:w val="0.9027795933097652"/>
          <c:h val="0.55460987831066577"/>
        </c:manualLayout>
      </c:layout>
      <c:bar3DChart>
        <c:barDir val="col"/>
        <c:grouping val="clustered"/>
        <c:ser>
          <c:idx val="0"/>
          <c:order val="0"/>
          <c:tx>
            <c:strRef>
              <c:f>Sheet3!$A$2</c:f>
              <c:strCache>
                <c:ptCount val="1"/>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Sheet3!$B$2:$R$2</c:f>
              <c:numCache>
                <c:formatCode>General</c:formatCode>
                <c:ptCount val="17"/>
              </c:numCache>
            </c:numRef>
          </c:val>
        </c:ser>
        <c:ser>
          <c:idx val="1"/>
          <c:order val="1"/>
          <c:tx>
            <c:strRef>
              <c:f>Sheet3!$A$3</c:f>
              <c:strCache>
                <c:ptCount val="1"/>
                <c:pt idx="0">
                  <c:v>Gəncə-Qazax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Sheet3!$B$3:$R$3</c:f>
              <c:numCache>
                <c:formatCode>0.0</c:formatCode>
                <c:ptCount val="17"/>
                <c:pt idx="0">
                  <c:v>20.9</c:v>
                </c:pt>
                <c:pt idx="1">
                  <c:v>21</c:v>
                </c:pt>
                <c:pt idx="2">
                  <c:v>22</c:v>
                </c:pt>
                <c:pt idx="3">
                  <c:v>0</c:v>
                </c:pt>
                <c:pt idx="4">
                  <c:v>0</c:v>
                </c:pt>
                <c:pt idx="5">
                  <c:v>0</c:v>
                </c:pt>
                <c:pt idx="6">
                  <c:v>0</c:v>
                </c:pt>
                <c:pt idx="7">
                  <c:v>0</c:v>
                </c:pt>
                <c:pt idx="8">
                  <c:v>0</c:v>
                </c:pt>
                <c:pt idx="9">
                  <c:v>0</c:v>
                </c:pt>
                <c:pt idx="10">
                  <c:v>0</c:v>
                </c:pt>
                <c:pt idx="11">
                  <c:v>0</c:v>
                </c:pt>
                <c:pt idx="12">
                  <c:v>0</c:v>
                </c:pt>
                <c:pt idx="13">
                  <c:v>0</c:v>
                </c:pt>
                <c:pt idx="14">
                  <c:v>0</c:v>
                </c:pt>
                <c:pt idx="15">
                  <c:v>0</c:v>
                </c:pt>
                <c:pt idx="16">
                  <c:v>6.8</c:v>
                </c:pt>
              </c:numCache>
            </c:numRef>
          </c:val>
        </c:ser>
        <c:ser>
          <c:idx val="3"/>
          <c:order val="3"/>
          <c:tx>
            <c:strRef>
              <c:f>Sheet3!$A$5</c:f>
              <c:strCache>
                <c:ptCount val="1"/>
                <c:pt idx="0">
                  <c:v>Lənkəran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Sheet3!$B$5:$R$5</c:f>
              <c:numCache>
                <c:formatCode>0.0</c:formatCode>
                <c:ptCount val="17"/>
                <c:pt idx="0">
                  <c:v>4.9000000000000004</c:v>
                </c:pt>
                <c:pt idx="1">
                  <c:v>16.7</c:v>
                </c:pt>
                <c:pt idx="2">
                  <c:v>2.6</c:v>
                </c:pt>
                <c:pt idx="3">
                  <c:v>18</c:v>
                </c:pt>
                <c:pt idx="4">
                  <c:v>18</c:v>
                </c:pt>
                <c:pt idx="5">
                  <c:v>20.8</c:v>
                </c:pt>
                <c:pt idx="6">
                  <c:v>24</c:v>
                </c:pt>
                <c:pt idx="7">
                  <c:v>0</c:v>
                </c:pt>
                <c:pt idx="8">
                  <c:v>0</c:v>
                </c:pt>
                <c:pt idx="9">
                  <c:v>0</c:v>
                </c:pt>
                <c:pt idx="10">
                  <c:v>0</c:v>
                </c:pt>
                <c:pt idx="11">
                  <c:v>0</c:v>
                </c:pt>
                <c:pt idx="12">
                  <c:v>0</c:v>
                </c:pt>
                <c:pt idx="13">
                  <c:v>0</c:v>
                </c:pt>
                <c:pt idx="14">
                  <c:v>0</c:v>
                </c:pt>
                <c:pt idx="15">
                  <c:v>0</c:v>
                </c:pt>
                <c:pt idx="16">
                  <c:v>6.7</c:v>
                </c:pt>
              </c:numCache>
            </c:numRef>
          </c:val>
        </c:ser>
        <c:ser>
          <c:idx val="4"/>
          <c:order val="4"/>
          <c:tx>
            <c:strRef>
              <c:f>Sheet3!$A$6</c:f>
              <c:strCache>
                <c:ptCount val="1"/>
                <c:pt idx="0">
                  <c:v>Quba-Xaçmaz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Sheet3!$B$6:$R$6</c:f>
              <c:numCache>
                <c:formatCode>0.0</c:formatCode>
                <c:ptCount val="17"/>
                <c:pt idx="0">
                  <c:v>0</c:v>
                </c:pt>
                <c:pt idx="1">
                  <c:v>6</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er>
        <c:ser>
          <c:idx val="5"/>
          <c:order val="5"/>
          <c:tx>
            <c:strRef>
              <c:f>Sheet3!$A$7</c:f>
              <c:strCache>
                <c:ptCount val="1"/>
                <c:pt idx="0">
                  <c:v>Aran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Sheet3!$B$7:$R$7</c:f>
              <c:numCache>
                <c:formatCode>0.0</c:formatCode>
                <c:ptCount val="17"/>
                <c:pt idx="0">
                  <c:v>11</c:v>
                </c:pt>
                <c:pt idx="1">
                  <c:v>30.8</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9</c:v>
                </c:pt>
              </c:numCache>
            </c:numRef>
          </c:val>
        </c:ser>
        <c:ser>
          <c:idx val="6"/>
          <c:order val="6"/>
          <c:tx>
            <c:strRef>
              <c:f>Sheet3!$A$8</c:f>
              <c:strCache>
                <c:ptCount val="1"/>
                <c:pt idx="0">
                  <c:v>Yuxarı Qarabağ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Sheet3!$B$8:$R$8</c:f>
              <c:numCache>
                <c:formatCode>0.0</c:formatCode>
                <c:ptCount val="17"/>
                <c:pt idx="0">
                  <c:v>5</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er>
        <c:ser>
          <c:idx val="7"/>
          <c:order val="7"/>
          <c:tx>
            <c:strRef>
              <c:f>Sheet3!$A$9</c:f>
              <c:strCache>
                <c:ptCount val="1"/>
                <c:pt idx="0">
                  <c:v>Dağlıq Şirvan iqtisadi rayonu</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Sheet3!$B$9:$R$9</c:f>
              <c:numCache>
                <c:formatCode>0.0</c:formatCode>
                <c:ptCount val="17"/>
                <c:pt idx="0">
                  <c:v>34</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6.8</c:v>
                </c:pt>
              </c:numCache>
            </c:numRef>
          </c:val>
        </c:ser>
        <c:ser>
          <c:idx val="8"/>
          <c:order val="8"/>
          <c:tx>
            <c:strRef>
              <c:f>Sheet3!$A$10</c:f>
              <c:strCache>
                <c:ptCount val="1"/>
                <c:pt idx="0">
                  <c:v>Naxçıvan Muxtar Respublikası</c:v>
                </c:pt>
              </c:strCache>
            </c:strRef>
          </c:tx>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Sheet3!$B$10:$R$10</c:f>
              <c:numCache>
                <c:formatCode>0.0</c:formatCode>
                <c:ptCount val="17"/>
                <c:pt idx="0">
                  <c:v>17.600000000000001</c:v>
                </c:pt>
                <c:pt idx="1">
                  <c:v>18.5</c:v>
                </c:pt>
                <c:pt idx="2">
                  <c:v>0</c:v>
                </c:pt>
                <c:pt idx="3">
                  <c:v>0</c:v>
                </c:pt>
                <c:pt idx="4">
                  <c:v>0</c:v>
                </c:pt>
                <c:pt idx="5">
                  <c:v>0</c:v>
                </c:pt>
                <c:pt idx="6">
                  <c:v>22.5</c:v>
                </c:pt>
                <c:pt idx="7">
                  <c:v>2.5</c:v>
                </c:pt>
                <c:pt idx="8">
                  <c:v>0</c:v>
                </c:pt>
                <c:pt idx="9">
                  <c:v>0</c:v>
                </c:pt>
                <c:pt idx="10">
                  <c:v>0</c:v>
                </c:pt>
                <c:pt idx="11">
                  <c:v>0</c:v>
                </c:pt>
                <c:pt idx="12">
                  <c:v>0</c:v>
                </c:pt>
                <c:pt idx="13">
                  <c:v>0</c:v>
                </c:pt>
                <c:pt idx="14">
                  <c:v>0</c:v>
                </c:pt>
                <c:pt idx="15">
                  <c:v>0</c:v>
                </c:pt>
                <c:pt idx="16">
                  <c:v>0</c:v>
                </c:pt>
              </c:numCache>
            </c:numRef>
          </c:val>
        </c:ser>
        <c:ser>
          <c:idx val="2"/>
          <c:order val="2"/>
          <c:tx>
            <c:strRef>
              <c:f>Sheet3!$A$4</c:f>
              <c:strCache>
                <c:ptCount val="1"/>
                <c:pt idx="0">
                  <c:v>Şəki-Zaqatala iqtisadi rayonu</c:v>
                </c:pt>
              </c:strCache>
            </c:strRef>
          </c:tx>
          <c:spPr>
            <a:solidFill>
              <a:sysClr val="window" lastClr="FFFFFF"/>
            </a:solidFill>
            <a:ln w="25400">
              <a:noFill/>
            </a:ln>
            <a:effectLst/>
          </c:spPr>
          <c:cat>
            <c:numRef>
              <c:f>Sheet3!$B$1:$R$1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Sheet3!$B$4:$R$4</c:f>
              <c:numCache>
                <c:formatCode>0.0</c:formatCode>
                <c:ptCount val="17"/>
                <c:pt idx="0">
                  <c:v>22.8</c:v>
                </c:pt>
                <c:pt idx="1">
                  <c:v>20.3</c:v>
                </c:pt>
                <c:pt idx="2">
                  <c:v>21.1</c:v>
                </c:pt>
                <c:pt idx="3">
                  <c:v>22.4</c:v>
                </c:pt>
                <c:pt idx="4">
                  <c:v>24.6</c:v>
                </c:pt>
                <c:pt idx="5">
                  <c:v>25.7</c:v>
                </c:pt>
                <c:pt idx="6">
                  <c:v>26.3</c:v>
                </c:pt>
                <c:pt idx="7">
                  <c:v>22.5</c:v>
                </c:pt>
                <c:pt idx="8">
                  <c:v>23.3</c:v>
                </c:pt>
                <c:pt idx="9">
                  <c:v>21.6</c:v>
                </c:pt>
                <c:pt idx="10">
                  <c:v>24</c:v>
                </c:pt>
                <c:pt idx="11">
                  <c:v>24.9</c:v>
                </c:pt>
                <c:pt idx="12">
                  <c:v>27.9</c:v>
                </c:pt>
                <c:pt idx="13">
                  <c:v>28.4</c:v>
                </c:pt>
                <c:pt idx="14">
                  <c:v>25.8</c:v>
                </c:pt>
                <c:pt idx="15">
                  <c:v>25.4</c:v>
                </c:pt>
                <c:pt idx="16">
                  <c:v>15.5</c:v>
                </c:pt>
              </c:numCache>
            </c:numRef>
          </c:val>
        </c:ser>
        <c:dLbls/>
        <c:gapWidth val="75"/>
        <c:shape val="cylinder"/>
        <c:axId val="60754176"/>
        <c:axId val="60764160"/>
        <c:axId val="0"/>
      </c:bar3DChart>
      <c:catAx>
        <c:axId val="60754176"/>
        <c:scaling>
          <c:orientation val="minMax"/>
        </c:scaling>
        <c:axPos val="b"/>
        <c:numFmt formatCode="General" sourceLinked="1"/>
        <c:majorTickMark val="none"/>
        <c:tickLblPos val="nextTo"/>
        <c:txPr>
          <a:bodyPr/>
          <a:lstStyle/>
          <a:p>
            <a:pPr>
              <a:defRPr sz="1100" b="1">
                <a:solidFill>
                  <a:srgbClr val="FF0000"/>
                </a:solidFill>
              </a:defRPr>
            </a:pPr>
            <a:endParaRPr lang="ru-RU"/>
          </a:p>
        </c:txPr>
        <c:crossAx val="60764160"/>
        <c:crosses val="autoZero"/>
        <c:auto val="1"/>
        <c:lblAlgn val="ctr"/>
        <c:lblOffset val="100"/>
      </c:catAx>
      <c:valAx>
        <c:axId val="60764160"/>
        <c:scaling>
          <c:orientation val="minMax"/>
        </c:scaling>
        <c:axPos val="l"/>
        <c:majorGridlines/>
        <c:numFmt formatCode="General" sourceLinked="1"/>
        <c:majorTickMark val="none"/>
        <c:tickLblPos val="nextTo"/>
        <c:spPr>
          <a:noFill/>
          <a:ln w="25400">
            <a:noFill/>
          </a:ln>
          <a:effectLst>
            <a:outerShdw blurRad="40000" dist="23000" dir="5400000" rotWithShape="0">
              <a:srgbClr val="000000">
                <a:alpha val="35000"/>
              </a:srgbClr>
            </a:outerShdw>
          </a:effectLst>
        </c:spPr>
        <c:txPr>
          <a:bodyPr/>
          <a:lstStyle/>
          <a:p>
            <a:pPr>
              <a:defRPr sz="1100" b="1">
                <a:solidFill>
                  <a:srgbClr val="FF0000"/>
                </a:solidFill>
              </a:defRPr>
            </a:pPr>
            <a:endParaRPr lang="ru-RU"/>
          </a:p>
        </c:txPr>
        <c:crossAx val="60754176"/>
        <c:crosses val="autoZero"/>
        <c:crossBetween val="between"/>
      </c:valAx>
    </c:plotArea>
    <c:legend>
      <c:legendPos val="b"/>
      <c:legendEntry>
        <c:idx val="0"/>
        <c:delete val="1"/>
      </c:legendEntry>
      <c:layout>
        <c:manualLayout>
          <c:xMode val="edge"/>
          <c:yMode val="edge"/>
          <c:x val="2.8273356425148874E-2"/>
          <c:y val="0.72349248389405862"/>
          <c:w val="0.96963136861535937"/>
          <c:h val="0.24923478883321407"/>
        </c:manualLayout>
      </c:layout>
      <c:txPr>
        <a:bodyPr/>
        <a:lstStyle/>
        <a:p>
          <a:pPr>
            <a:defRPr sz="1200" b="1" i="1">
              <a:solidFill>
                <a:schemeClr val="bg1"/>
              </a:solidFill>
            </a:defRPr>
          </a:pPr>
          <a:endParaRPr lang="ru-RU"/>
        </a:p>
      </c:txPr>
    </c:legend>
    <c:plotVisOnly val="1"/>
    <c:dispBlanksAs val="gap"/>
  </c:chart>
  <c:spPr>
    <a:solidFill>
      <a:srgbClr val="2DA2BF"/>
    </a:solidFill>
    <a:ln w="38100" cap="flat" cmpd="sng" algn="ctr">
      <a:solidFill>
        <a:sysClr val="window" lastClr="FFFFFF"/>
      </a:solidFill>
      <a:prstDash val="solid"/>
    </a:ln>
    <a:effectLst>
      <a:outerShdw blurRad="40000" dist="20000" dir="5400000" rotWithShape="0">
        <a:srgbClr val="000000">
          <a:alpha val="38000"/>
        </a:srgbClr>
      </a:outerShdw>
    </a:effectLst>
  </c:spPr>
  <c:txPr>
    <a:bodyPr/>
    <a:lstStyle/>
    <a:p>
      <a:pPr>
        <a:defRPr>
          <a:solidFill>
            <a:sysClr val="window" lastClr="FFFFFF"/>
          </a:solidFill>
          <a:latin typeface="+mn-lt"/>
          <a:ea typeface="+mn-ea"/>
          <a:cs typeface="+mn-cs"/>
        </a:defRPr>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9495064320045"/>
          <c:y val="5.0215078107312662E-2"/>
          <c:w val="0.77574109255898327"/>
          <c:h val="0.83756112951057071"/>
        </c:manualLayout>
      </c:layout>
      <c:barChart>
        <c:barDir val="bar"/>
        <c:grouping val="clustered"/>
        <c:dLbls/>
        <c:gapWidth val="101"/>
        <c:axId val="87031808"/>
        <c:axId val="87033344"/>
      </c:barChart>
      <c:catAx>
        <c:axId val="87031808"/>
        <c:scaling>
          <c:orientation val="minMax"/>
        </c:scaling>
        <c:axPos val="l"/>
        <c:numFmt formatCode="General" sourceLinked="1"/>
        <c:majorTickMark val="none"/>
        <c:tickLblPos val="nextTo"/>
        <c:crossAx val="87033344"/>
        <c:crosses val="autoZero"/>
        <c:auto val="1"/>
        <c:lblAlgn val="ctr"/>
        <c:lblOffset val="100"/>
      </c:catAx>
      <c:valAx>
        <c:axId val="87033344"/>
        <c:scaling>
          <c:orientation val="minMax"/>
        </c:scaling>
        <c:axPos val="b"/>
        <c:numFmt formatCode="0" sourceLinked="1"/>
        <c:majorTickMark val="none"/>
        <c:tickLblPos val="nextTo"/>
        <c:crossAx val="87031808"/>
        <c:crosses val="autoZero"/>
        <c:crossBetween val="between"/>
      </c:valAx>
    </c:plotArea>
    <c:plotVisOnly val="1"/>
    <c:dispBlanksAs val="gap"/>
  </c:chart>
  <c:spPr>
    <a:noFill/>
  </c:spPr>
  <c:txPr>
    <a:bodyPr/>
    <a:lstStyle/>
    <a:p>
      <a:pPr>
        <a:defRPr>
          <a:solidFill>
            <a:srgbClr val="ECECEC"/>
          </a:solidFill>
          <a:latin typeface="+mj-lt"/>
        </a:defRPr>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0.12220762609956783"/>
          <c:y val="4.7397754696771446E-2"/>
          <c:w val="0.83267092039384072"/>
          <c:h val="0.78945116657172409"/>
        </c:manualLayout>
      </c:layout>
      <c:barChart>
        <c:barDir val="bar"/>
        <c:grouping val="clustered"/>
        <c:dLbls/>
        <c:gapWidth val="75"/>
        <c:overlap val="-25"/>
        <c:axId val="89629056"/>
        <c:axId val="89630592"/>
      </c:barChart>
      <c:catAx>
        <c:axId val="89629056"/>
        <c:scaling>
          <c:orientation val="minMax"/>
        </c:scaling>
        <c:delete val="1"/>
        <c:axPos val="l"/>
        <c:numFmt formatCode="General" sourceLinked="1"/>
        <c:majorTickMark val="none"/>
        <c:tickLblPos val="nextTo"/>
        <c:crossAx val="89630592"/>
        <c:crosses val="autoZero"/>
        <c:auto val="1"/>
        <c:lblAlgn val="ctr"/>
        <c:lblOffset val="100"/>
      </c:catAx>
      <c:valAx>
        <c:axId val="89630592"/>
        <c:scaling>
          <c:orientation val="minMax"/>
        </c:scaling>
        <c:delete val="1"/>
        <c:axPos val="b"/>
        <c:majorGridlines/>
        <c:numFmt formatCode="General" sourceLinked="1"/>
        <c:majorTickMark val="none"/>
        <c:tickLblPos val="nextTo"/>
        <c:crossAx val="89629056"/>
        <c:crosses val="autoZero"/>
        <c:crossBetween val="between"/>
      </c:valAx>
      <c:spPr>
        <a:noFill/>
        <a:ln w="25400">
          <a:noFill/>
        </a:ln>
      </c:spPr>
    </c:plotArea>
    <c:legend>
      <c:legendPos val="b"/>
      <c:layout>
        <c:manualLayout>
          <c:xMode val="edge"/>
          <c:yMode val="edge"/>
          <c:x val="0.36672638366827137"/>
          <c:y val="0.39252526565011192"/>
          <c:w val="0.63092236158381521"/>
          <c:h val="0.11089174617467551"/>
        </c:manualLayout>
      </c:layout>
      <c:txPr>
        <a:bodyPr/>
        <a:lstStyle/>
        <a:p>
          <a:pPr>
            <a:defRPr>
              <a:solidFill>
                <a:srgbClr val="FFC000"/>
              </a:solidFill>
            </a:defRPr>
          </a:pPr>
          <a:endParaRPr lang="ru-RU"/>
        </a:p>
      </c:txPr>
    </c:legend>
    <c:plotVisOnly val="1"/>
    <c:dispBlanksAs val="gap"/>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59123219500238"/>
          <c:y val="2.829552175595651E-2"/>
          <c:w val="0.85479452595643424"/>
          <c:h val="0.78244883206402305"/>
        </c:manualLayout>
      </c:layout>
      <c:barChart>
        <c:barDir val="col"/>
        <c:grouping val="clustered"/>
        <c:ser>
          <c:idx val="0"/>
          <c:order val="0"/>
          <c:tx>
            <c:strRef>
              <c:f>'C:\Users\Tamraz\Desktop\KT_tehlil\tutun\tarana-tex\[tex.xlsx]ümümi'!$A$42</c:f>
              <c:strCache>
                <c:ptCount val="1"/>
                <c:pt idx="0">
                  <c:v>Respublika üzrə cəmi</c:v>
                </c:pt>
              </c:strCache>
            </c:strRef>
          </c:tx>
          <c:spPr>
            <a:solidFill>
              <a:srgbClr val="DA1F28"/>
            </a:solidFill>
            <a:ln w="25400" cap="flat" cmpd="sng" algn="ctr">
              <a:solidFill>
                <a:srgbClr val="DA1F28">
                  <a:shade val="50000"/>
                </a:srgbClr>
              </a:solidFill>
              <a:prstDash val="solid"/>
            </a:ln>
            <a:effectLst/>
          </c:spPr>
          <c:dLbls>
            <c:dLbl>
              <c:idx val="0"/>
              <c:layout/>
              <c:showVal val="1"/>
            </c:dLbl>
            <c:dLbl>
              <c:idx val="15"/>
              <c:layout/>
              <c:showVal val="1"/>
            </c:dLbl>
            <c:delete val="1"/>
          </c:dLbls>
          <c:trendline>
            <c:spPr>
              <a:ln w="25400" cap="flat" cmpd="sng" algn="ctr">
                <a:solidFill>
                  <a:srgbClr val="2DA2BF"/>
                </a:solidFill>
                <a:prstDash val="solid"/>
              </a:ln>
              <a:effectLst>
                <a:outerShdw blurRad="40000" dist="20000" dir="5400000" rotWithShape="0">
                  <a:srgbClr val="000000">
                    <a:alpha val="38000"/>
                  </a:srgbClr>
                </a:outerShdw>
              </a:effectLst>
            </c:spPr>
            <c:trendlineType val="movingAvg"/>
            <c:period val="2"/>
          </c:trendline>
          <c:cat>
            <c:numRef>
              <c:f>'C:\Users\Tamraz\Desktop\KT_tehlil\tutun\tarana-tex\[tex.xlsx]ümümi'!$B$41:$R$41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'C:\Users\Tamraz\Desktop\KT_tehlil\tutun\tarana-tex\[tex.xlsx]ümümi'!$B$42:$R$42</c:f>
              <c:numCache>
                <c:formatCode>General</c:formatCode>
                <c:ptCount val="17"/>
                <c:pt idx="0">
                  <c:v>17258</c:v>
                </c:pt>
                <c:pt idx="1">
                  <c:v>12738</c:v>
                </c:pt>
                <c:pt idx="2">
                  <c:v>3273</c:v>
                </c:pt>
                <c:pt idx="3">
                  <c:v>4685</c:v>
                </c:pt>
                <c:pt idx="4">
                  <c:v>6518</c:v>
                </c:pt>
                <c:pt idx="5">
                  <c:v>7135</c:v>
                </c:pt>
                <c:pt idx="6">
                  <c:v>4844.6000000000004</c:v>
                </c:pt>
                <c:pt idx="7">
                  <c:v>2913.7</c:v>
                </c:pt>
                <c:pt idx="8">
                  <c:v>2484.9</c:v>
                </c:pt>
                <c:pt idx="9">
                  <c:v>2609.1</c:v>
                </c:pt>
                <c:pt idx="10">
                  <c:v>3242.6</c:v>
                </c:pt>
                <c:pt idx="11">
                  <c:v>3587.3</c:v>
                </c:pt>
                <c:pt idx="12">
                  <c:v>4278.3</c:v>
                </c:pt>
                <c:pt idx="13">
                  <c:v>3451.7</c:v>
                </c:pt>
                <c:pt idx="14">
                  <c:v>2857.6</c:v>
                </c:pt>
                <c:pt idx="15">
                  <c:v>3466.1</c:v>
                </c:pt>
                <c:pt idx="16">
                  <c:v>3585</c:v>
                </c:pt>
              </c:numCache>
            </c:numRef>
          </c:val>
        </c:ser>
        <c:dLbls/>
        <c:axId val="90057728"/>
        <c:axId val="90063616"/>
      </c:barChart>
      <c:catAx>
        <c:axId val="90057728"/>
        <c:scaling>
          <c:orientation val="minMax"/>
        </c:scaling>
        <c:axPos val="b"/>
        <c:numFmt formatCode="General" sourceLinked="1"/>
        <c:tickLblPos val="nextTo"/>
        <c:spPr>
          <a:solidFill>
            <a:srgbClr val="BBD9D9"/>
          </a:solidFill>
        </c:spPr>
        <c:crossAx val="90063616"/>
        <c:crosses val="autoZero"/>
        <c:auto val="1"/>
        <c:lblAlgn val="ctr"/>
        <c:lblOffset val="100"/>
      </c:catAx>
      <c:valAx>
        <c:axId val="90063616"/>
        <c:scaling>
          <c:orientation val="minMax"/>
        </c:scaling>
        <c:axPos val="l"/>
        <c:majorGridlines/>
        <c:numFmt formatCode="General" sourceLinked="1"/>
        <c:tickLblPos val="nextTo"/>
        <c:spPr>
          <a:solidFill>
            <a:srgbClr val="BBD9D9"/>
          </a:solidFill>
        </c:spPr>
        <c:crossAx val="90057728"/>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solidFill>
                  <a:sysClr val="windowText" lastClr="000000"/>
                </a:solidFill>
                <a:latin typeface="+mn-lt"/>
                <a:ea typeface="+mn-ea"/>
                <a:cs typeface="+mn-cs"/>
              </a:defRPr>
            </a:pPr>
            <a:r>
              <a:rPr lang="az-Latn-AZ" dirty="0">
                <a:solidFill>
                  <a:sysClr val="windowText" lastClr="000000"/>
                </a:solidFill>
                <a:latin typeface="+mn-lt"/>
                <a:ea typeface="+mn-ea"/>
                <a:cs typeface="+mn-cs"/>
              </a:rPr>
              <a:t>Siqaretin </a:t>
            </a:r>
            <a:r>
              <a:rPr lang="en-US" dirty="0" err="1">
                <a:solidFill>
                  <a:sysClr val="windowText" lastClr="000000"/>
                </a:solidFill>
                <a:latin typeface="+mn-lt"/>
                <a:ea typeface="+mn-ea"/>
                <a:cs typeface="+mn-cs"/>
              </a:rPr>
              <a:t>satış</a:t>
            </a:r>
            <a:r>
              <a:rPr lang="en-US" dirty="0">
                <a:solidFill>
                  <a:sysClr val="windowText" lastClr="000000"/>
                </a:solidFill>
                <a:latin typeface="+mn-lt"/>
                <a:ea typeface="+mn-ea"/>
                <a:cs typeface="+mn-cs"/>
              </a:rPr>
              <a:t> </a:t>
            </a:r>
            <a:r>
              <a:rPr lang="en-US" dirty="0" err="1">
                <a:solidFill>
                  <a:sysClr val="windowText" lastClr="000000"/>
                </a:solidFill>
                <a:latin typeface="+mn-lt"/>
                <a:ea typeface="+mn-ea"/>
                <a:cs typeface="+mn-cs"/>
              </a:rPr>
              <a:t>qiymətləri</a:t>
            </a:r>
            <a:r>
              <a:rPr lang="az-Latn-AZ" dirty="0">
                <a:solidFill>
                  <a:sysClr val="windowText" lastClr="000000"/>
                </a:solidFill>
                <a:latin typeface="+mn-lt"/>
                <a:ea typeface="+mn-ea"/>
                <a:cs typeface="+mn-cs"/>
              </a:rPr>
              <a:t> (mln. man)</a:t>
            </a:r>
            <a:endParaRPr lang="en-US" dirty="0">
              <a:solidFill>
                <a:srgbClr val="FF0000"/>
              </a:solidFill>
            </a:endParaRPr>
          </a:p>
        </c:rich>
      </c:tx>
      <c:layout/>
      <c:spPr>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c:spPr>
    </c:title>
    <c:plotArea>
      <c:layout>
        <c:manualLayout>
          <c:layoutTarget val="inner"/>
          <c:xMode val="edge"/>
          <c:yMode val="edge"/>
          <c:x val="8.8174822405426706E-2"/>
          <c:y val="0.16629456382548968"/>
          <c:w val="0.88886893249352172"/>
          <c:h val="0.72713844752476497"/>
        </c:manualLayout>
      </c:layout>
      <c:barChart>
        <c:barDir val="col"/>
        <c:grouping val="clustered"/>
        <c:ser>
          <c:idx val="0"/>
          <c:order val="0"/>
          <c:tx>
            <c:strRef>
              <c:f>Sheet2!$N$7</c:f>
              <c:strCache>
                <c:ptCount val="1"/>
                <c:pt idx="0">
                  <c:v>satış qiymətləri</c:v>
                </c:pt>
              </c:strCache>
            </c:strRef>
          </c:tx>
          <c:dLbls>
            <c:txPr>
              <a:bodyPr/>
              <a:lstStyle/>
              <a:p>
                <a:pPr>
                  <a:defRPr b="1"/>
                </a:pPr>
                <a:endParaRPr lang="ru-RU"/>
              </a:p>
            </c:txPr>
            <c:dLblPos val="outEnd"/>
            <c:showVal val="1"/>
          </c:dLbls>
          <c:cat>
            <c:numRef>
              <c:f>Sheet2!$O$6:$X$6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Sheet2!$O$7:$X$7</c:f>
              <c:numCache>
                <c:formatCode>General</c:formatCode>
                <c:ptCount val="10"/>
                <c:pt idx="0">
                  <c:v>127</c:v>
                </c:pt>
                <c:pt idx="1">
                  <c:v>165</c:v>
                </c:pt>
                <c:pt idx="2">
                  <c:v>180</c:v>
                </c:pt>
                <c:pt idx="3">
                  <c:v>197</c:v>
                </c:pt>
                <c:pt idx="4">
                  <c:v>233</c:v>
                </c:pt>
                <c:pt idx="5">
                  <c:v>280</c:v>
                </c:pt>
                <c:pt idx="6">
                  <c:v>336</c:v>
                </c:pt>
                <c:pt idx="7">
                  <c:v>419</c:v>
                </c:pt>
                <c:pt idx="8">
                  <c:v>708</c:v>
                </c:pt>
                <c:pt idx="9">
                  <c:v>1161</c:v>
                </c:pt>
              </c:numCache>
            </c:numRef>
          </c:val>
        </c:ser>
        <c:dLbls/>
        <c:gapWidth val="75"/>
        <c:overlap val="-25"/>
        <c:axId val="112179456"/>
        <c:axId val="117116928"/>
      </c:barChart>
      <c:catAx>
        <c:axId val="112179456"/>
        <c:scaling>
          <c:orientation val="minMax"/>
        </c:scaling>
        <c:axPos val="b"/>
        <c:numFmt formatCode="General" sourceLinked="1"/>
        <c:majorTickMark val="none"/>
        <c:tickLblPos val="nextTo"/>
        <c:spPr>
          <a:noFill/>
          <a:ln w="9525" cap="flat" cmpd="sng" algn="ctr">
            <a:solidFill>
              <a:sysClr val="windowText" lastClr="000000">
                <a:shade val="95000"/>
                <a:satMod val="105000"/>
              </a:sysClr>
            </a:solidFill>
            <a:prstDash val="solid"/>
          </a:ln>
          <a:effectLst/>
        </c:spPr>
        <c:txPr>
          <a:bodyPr/>
          <a:lstStyle/>
          <a:p>
            <a:pPr>
              <a:defRPr sz="1200" b="1">
                <a:solidFill>
                  <a:schemeClr val="bg1"/>
                </a:solidFill>
                <a:latin typeface="+mn-lt"/>
                <a:ea typeface="+mn-ea"/>
                <a:cs typeface="+mn-cs"/>
              </a:defRPr>
            </a:pPr>
            <a:endParaRPr lang="ru-RU"/>
          </a:p>
        </c:txPr>
        <c:crossAx val="117116928"/>
        <c:crosses val="autoZero"/>
        <c:auto val="1"/>
        <c:lblAlgn val="ctr"/>
        <c:lblOffset val="100"/>
      </c:catAx>
      <c:valAx>
        <c:axId val="117116928"/>
        <c:scaling>
          <c:orientation val="minMax"/>
        </c:scaling>
        <c:axPos val="l"/>
        <c:majorGridlines>
          <c:spPr>
            <a:ln w="9525" cap="flat" cmpd="sng" algn="ctr">
              <a:solidFill>
                <a:srgbClr val="39639D">
                  <a:shade val="95000"/>
                  <a:satMod val="105000"/>
                </a:srgbClr>
              </a:solidFill>
              <a:prstDash val="solid"/>
            </a:ln>
            <a:effectLst/>
          </c:spPr>
        </c:majorGridlines>
        <c:numFmt formatCode="General" sourceLinked="1"/>
        <c:majorTickMark val="none"/>
        <c:tickLblPos val="nextTo"/>
        <c:spPr>
          <a:ln w="9525">
            <a:noFill/>
          </a:ln>
        </c:spPr>
        <c:txPr>
          <a:bodyPr/>
          <a:lstStyle/>
          <a:p>
            <a:pPr>
              <a:defRPr sz="1400" b="1">
                <a:solidFill>
                  <a:schemeClr val="bg1"/>
                </a:solidFill>
              </a:defRPr>
            </a:pPr>
            <a:endParaRPr lang="ru-RU"/>
          </a:p>
        </c:txPr>
        <c:crossAx val="112179456"/>
        <c:crosses val="autoZero"/>
        <c:crossBetween val="between"/>
      </c:valAx>
      <c:spPr>
        <a:solidFill>
          <a:sysClr val="window" lastClr="FFFFFF"/>
        </a:solidFill>
        <a:ln w="25400" cap="flat" cmpd="sng" algn="ctr">
          <a:solidFill>
            <a:sysClr val="windowText" lastClr="000000"/>
          </a:solidFill>
          <a:prstDash val="solid"/>
        </a:ln>
        <a:effectLst/>
      </c:spPr>
    </c:plotArea>
    <c:plotVisOnly val="1"/>
    <c:dispBlanksAs val="gap"/>
  </c:chart>
  <c:txPr>
    <a:bodyPr/>
    <a:lstStyle/>
    <a:p>
      <a:pPr>
        <a:defRPr i="1"/>
      </a:pPr>
      <a:endParaRPr lang="ru-RU"/>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solidFill>
                  <a:sysClr val="windowText" lastClr="000000"/>
                </a:solidFill>
                <a:latin typeface="+mn-lt"/>
                <a:ea typeface="+mn-ea"/>
                <a:cs typeface="+mn-cs"/>
              </a:defRPr>
            </a:pPr>
            <a:r>
              <a:rPr lang="en-US" b="1" i="1" dirty="0">
                <a:solidFill>
                  <a:sysClr val="windowText" lastClr="000000"/>
                </a:solidFill>
                <a:latin typeface="+mn-lt"/>
                <a:ea typeface="+mn-ea"/>
                <a:cs typeface="+mn-cs"/>
              </a:rPr>
              <a:t> </a:t>
            </a:r>
            <a:r>
              <a:rPr lang="az-Latn-AZ" b="1" i="1" dirty="0" smtClean="0">
                <a:solidFill>
                  <a:sysClr val="windowText" lastClr="000000"/>
                </a:solidFill>
                <a:latin typeface="+mn-lt"/>
                <a:ea typeface="+mn-ea"/>
                <a:cs typeface="+mn-cs"/>
              </a:rPr>
              <a:t>siqaretin </a:t>
            </a:r>
            <a:r>
              <a:rPr lang="az-Latn-AZ" b="1" i="1" dirty="0" smtClean="0">
                <a:solidFill>
                  <a:sysClr val="windowText" lastClr="000000"/>
                </a:solidFill>
                <a:latin typeface="+mn-lt"/>
                <a:ea typeface="+mn-ea"/>
                <a:cs typeface="+mn-cs"/>
              </a:rPr>
              <a:t>satışı ( </a:t>
            </a:r>
            <a:r>
              <a:rPr lang="az-Latn-AZ" b="1" i="1" dirty="0" smtClean="0">
                <a:solidFill>
                  <a:sysClr val="windowText" lastClr="000000"/>
                </a:solidFill>
                <a:latin typeface="+mn-lt"/>
                <a:ea typeface="+mn-ea"/>
                <a:cs typeface="+mn-cs"/>
              </a:rPr>
              <a:t>mln.</a:t>
            </a:r>
            <a:r>
              <a:rPr lang="az-Latn-AZ" b="1" i="1" baseline="0" dirty="0" smtClean="0">
                <a:solidFill>
                  <a:sysClr val="windowText" lastClr="000000"/>
                </a:solidFill>
                <a:latin typeface="+mn-lt"/>
                <a:ea typeface="+mn-ea"/>
                <a:cs typeface="+mn-cs"/>
              </a:rPr>
              <a:t> ədədlə)</a:t>
            </a:r>
            <a:endParaRPr lang="az-Latn-AZ" b="1" i="1" dirty="0" smtClean="0">
              <a:solidFill>
                <a:srgbClr val="FF0000"/>
              </a:solidFill>
              <a:latin typeface="+mn-lt"/>
              <a:ea typeface="+mn-ea"/>
              <a:cs typeface="+mn-cs"/>
            </a:endParaRPr>
          </a:p>
        </c:rich>
      </c:tx>
      <c:layout>
        <c:manualLayout>
          <c:xMode val="edge"/>
          <c:yMode val="edge"/>
          <c:x val="0.22717677648297022"/>
          <c:y val="2.4850043683246083E-2"/>
        </c:manualLayout>
      </c:layout>
      <c:spPr>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c:spPr>
    </c:title>
    <c:plotArea>
      <c:layout>
        <c:manualLayout>
          <c:layoutTarget val="inner"/>
          <c:xMode val="edge"/>
          <c:yMode val="edge"/>
          <c:x val="7.2544609512154606E-2"/>
          <c:y val="0.16131820024373916"/>
          <c:w val="0.91984748333156063"/>
          <c:h val="0.74047553591467252"/>
        </c:manualLayout>
      </c:layout>
      <c:barChart>
        <c:barDir val="col"/>
        <c:grouping val="clustered"/>
        <c:ser>
          <c:idx val="0"/>
          <c:order val="0"/>
          <c:tx>
            <c:strRef>
              <c:f>Sheet2!$P$13</c:f>
              <c:strCache>
                <c:ptCount val="1"/>
                <c:pt idx="0">
                  <c:v> bazar həcmi</c:v>
                </c:pt>
              </c:strCache>
            </c:strRef>
          </c:tx>
          <c:dLbls>
            <c:txPr>
              <a:bodyPr/>
              <a:lstStyle/>
              <a:p>
                <a:pPr>
                  <a:defRPr b="1" i="1">
                    <a:solidFill>
                      <a:schemeClr val="tx1"/>
                    </a:solidFill>
                  </a:defRPr>
                </a:pPr>
                <a:endParaRPr lang="ru-RU"/>
              </a:p>
            </c:txPr>
            <c:showVal val="1"/>
          </c:dLbls>
          <c:cat>
            <c:numRef>
              <c:f>Sheet2!$Q$12:$X$12</c:f>
              <c:numCache>
                <c:formatCode>General</c:formatCode>
                <c:ptCount val="8"/>
                <c:pt idx="0">
                  <c:v>2010</c:v>
                </c:pt>
                <c:pt idx="1">
                  <c:v>2011</c:v>
                </c:pt>
                <c:pt idx="2">
                  <c:v>2012</c:v>
                </c:pt>
                <c:pt idx="3">
                  <c:v>2013</c:v>
                </c:pt>
                <c:pt idx="4">
                  <c:v>2014</c:v>
                </c:pt>
                <c:pt idx="5">
                  <c:v>2015</c:v>
                </c:pt>
                <c:pt idx="6">
                  <c:v>2016</c:v>
                </c:pt>
                <c:pt idx="7">
                  <c:v>2017</c:v>
                </c:pt>
              </c:numCache>
            </c:numRef>
          </c:cat>
          <c:val>
            <c:numRef>
              <c:f>Sheet2!$Q$13:$X$13</c:f>
              <c:numCache>
                <c:formatCode>General</c:formatCode>
                <c:ptCount val="8"/>
                <c:pt idx="0">
                  <c:v>13.597</c:v>
                </c:pt>
                <c:pt idx="1">
                  <c:v>13.7</c:v>
                </c:pt>
                <c:pt idx="2">
                  <c:v>14.579000000000002</c:v>
                </c:pt>
                <c:pt idx="3">
                  <c:v>14.715</c:v>
                </c:pt>
                <c:pt idx="4">
                  <c:v>14.753</c:v>
                </c:pt>
                <c:pt idx="5">
                  <c:v>13.252000000000002</c:v>
                </c:pt>
                <c:pt idx="6">
                  <c:v>11.09</c:v>
                </c:pt>
                <c:pt idx="7">
                  <c:v>11</c:v>
                </c:pt>
              </c:numCache>
            </c:numRef>
          </c:val>
        </c:ser>
        <c:dLbls/>
        <c:axId val="115969408"/>
        <c:axId val="89315584"/>
      </c:barChart>
      <c:catAx>
        <c:axId val="115969408"/>
        <c:scaling>
          <c:orientation val="minMax"/>
        </c:scaling>
        <c:axPos val="b"/>
        <c:numFmt formatCode="General" sourceLinked="1"/>
        <c:majorTickMark val="none"/>
        <c:tickLblPos val="nextTo"/>
        <c:spPr>
          <a:noFill/>
          <a:ln w="9525" cap="flat" cmpd="sng" algn="ctr">
            <a:solidFill>
              <a:sysClr val="windowText" lastClr="000000">
                <a:shade val="95000"/>
                <a:satMod val="105000"/>
              </a:sysClr>
            </a:solidFill>
            <a:prstDash val="solid"/>
          </a:ln>
          <a:effectLst/>
        </c:spPr>
        <c:txPr>
          <a:bodyPr/>
          <a:lstStyle/>
          <a:p>
            <a:pPr>
              <a:defRPr sz="1200" b="1">
                <a:solidFill>
                  <a:schemeClr val="bg1"/>
                </a:solidFill>
                <a:latin typeface="+mn-lt"/>
                <a:ea typeface="+mn-ea"/>
                <a:cs typeface="+mn-cs"/>
              </a:defRPr>
            </a:pPr>
            <a:endParaRPr lang="ru-RU"/>
          </a:p>
        </c:txPr>
        <c:crossAx val="89315584"/>
        <c:crosses val="autoZero"/>
        <c:auto val="1"/>
        <c:lblAlgn val="ctr"/>
        <c:lblOffset val="100"/>
      </c:catAx>
      <c:valAx>
        <c:axId val="89315584"/>
        <c:scaling>
          <c:orientation val="minMax"/>
        </c:scaling>
        <c:axPos val="l"/>
        <c:majorGridlines/>
        <c:numFmt formatCode="General" sourceLinked="1"/>
        <c:majorTickMark val="none"/>
        <c:tickLblPos val="nextTo"/>
        <c:spPr>
          <a:noFill/>
          <a:ln w="9525" cap="flat" cmpd="sng" algn="ctr">
            <a:solidFill>
              <a:sysClr val="windowText" lastClr="000000">
                <a:shade val="95000"/>
                <a:satMod val="105000"/>
              </a:sysClr>
            </a:solidFill>
            <a:prstDash val="solid"/>
          </a:ln>
          <a:effectLst/>
        </c:spPr>
        <c:txPr>
          <a:bodyPr/>
          <a:lstStyle/>
          <a:p>
            <a:pPr>
              <a:defRPr sz="1400" b="1" i="1">
                <a:solidFill>
                  <a:schemeClr val="bg1"/>
                </a:solidFill>
                <a:effectLst>
                  <a:outerShdw blurRad="38100" dist="38100" dir="2700000" algn="tl">
                    <a:srgbClr val="000000">
                      <a:alpha val="43137"/>
                    </a:srgbClr>
                  </a:outerShdw>
                </a:effectLst>
                <a:latin typeface="+mn-lt"/>
                <a:ea typeface="+mn-ea"/>
                <a:cs typeface="+mn-cs"/>
              </a:defRPr>
            </a:pPr>
            <a:endParaRPr lang="ru-RU"/>
          </a:p>
        </c:txPr>
        <c:crossAx val="115969408"/>
        <c:crosses val="autoZero"/>
        <c:crossBetween val="between"/>
      </c:valAx>
      <c:spPr>
        <a:solidFill>
          <a:sysClr val="window" lastClr="FFFFFF"/>
        </a:solidFill>
        <a:ln w="25400" cap="flat" cmpd="sng" algn="ctr">
          <a:solidFill>
            <a:srgbClr val="2DA2BF"/>
          </a:solidFill>
          <a:prstDash val="solid"/>
        </a:ln>
        <a:effectLst/>
      </c:spPr>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scatterChart>
        <c:scatterStyle val="lineMarker"/>
        <c:ser>
          <c:idx val="0"/>
          <c:order val="0"/>
          <c:spPr>
            <a:ln w="25400" cap="flat" cmpd="sng" algn="ctr">
              <a:solidFill>
                <a:srgbClr val="474B78"/>
              </a:solidFill>
              <a:prstDash val="solid"/>
            </a:ln>
            <a:effectLst/>
          </c:spPr>
          <c:marker>
            <c:symbol val="none"/>
          </c:marker>
          <c:dLbls>
            <c:txPr>
              <a:bodyPr/>
              <a:lstStyle/>
              <a:p>
                <a:pPr>
                  <a:defRPr b="1" i="1">
                    <a:solidFill>
                      <a:srgbClr val="FF0000"/>
                    </a:solidFill>
                    <a:latin typeface="Aardvark L" pitchFamily="34" charset="0"/>
                  </a:defRPr>
                </a:pPr>
                <a:endParaRPr lang="ru-RU"/>
              </a:p>
            </c:txPr>
            <c:showVal val="1"/>
          </c:dLbls>
          <c:xVal>
            <c:numRef>
              <c:f>Sheet1!$B$1:$F$1</c:f>
              <c:numCache>
                <c:formatCode>General</c:formatCode>
                <c:ptCount val="5"/>
                <c:pt idx="0">
                  <c:v>2012</c:v>
                </c:pt>
                <c:pt idx="1">
                  <c:v>2013</c:v>
                </c:pt>
                <c:pt idx="2">
                  <c:v>2014</c:v>
                </c:pt>
                <c:pt idx="3">
                  <c:v>2015</c:v>
                </c:pt>
                <c:pt idx="4">
                  <c:v>2016</c:v>
                </c:pt>
              </c:numCache>
            </c:numRef>
          </c:xVal>
          <c:yVal>
            <c:numRef>
              <c:f>Sheet1!$B$2:$F$2</c:f>
              <c:numCache>
                <c:formatCode>General</c:formatCode>
                <c:ptCount val="5"/>
                <c:pt idx="0">
                  <c:v>92</c:v>
                </c:pt>
                <c:pt idx="1">
                  <c:v>101.8</c:v>
                </c:pt>
                <c:pt idx="2">
                  <c:v>105.2</c:v>
                </c:pt>
                <c:pt idx="3">
                  <c:v>110.3</c:v>
                </c:pt>
                <c:pt idx="4">
                  <c:v>169.5</c:v>
                </c:pt>
              </c:numCache>
            </c:numRef>
          </c:yVal>
        </c:ser>
        <c:dLbls/>
        <c:axId val="117627520"/>
        <c:axId val="117211520"/>
      </c:scatterChart>
      <c:valAx>
        <c:axId val="117627520"/>
        <c:scaling>
          <c:orientation val="minMax"/>
        </c:scaling>
        <c:axPos val="b"/>
        <c:numFmt formatCode="General" sourceLinked="1"/>
        <c:majorTickMark val="none"/>
        <c:tickLblPos val="nextTo"/>
        <c:txPr>
          <a:bodyPr/>
          <a:lstStyle/>
          <a:p>
            <a:pPr>
              <a:defRPr sz="1600" b="1">
                <a:solidFill>
                  <a:schemeClr val="bg1"/>
                </a:solidFill>
              </a:defRPr>
            </a:pPr>
            <a:endParaRPr lang="ru-RU"/>
          </a:p>
        </c:txPr>
        <c:crossAx val="117211520"/>
        <c:crosses val="autoZero"/>
        <c:crossBetween val="midCat"/>
      </c:valAx>
      <c:valAx>
        <c:axId val="117211520"/>
        <c:scaling>
          <c:orientation val="minMax"/>
        </c:scaling>
        <c:axPos val="l"/>
        <c:majorGridlines/>
        <c:numFmt formatCode="General" sourceLinked="1"/>
        <c:majorTickMark val="none"/>
        <c:tickLblPos val="nextTo"/>
        <c:txPr>
          <a:bodyPr/>
          <a:lstStyle/>
          <a:p>
            <a:pPr>
              <a:defRPr sz="1400" b="1">
                <a:solidFill>
                  <a:schemeClr val="bg1"/>
                </a:solidFill>
              </a:defRPr>
            </a:pPr>
            <a:endParaRPr lang="ru-RU"/>
          </a:p>
        </c:txPr>
        <c:crossAx val="117627520"/>
        <c:crosses val="autoZero"/>
        <c:crossBetween val="midCat"/>
      </c:valAx>
      <c:spPr>
        <a:solidFill>
          <a:sysClr val="window" lastClr="FFFFFF"/>
        </a:solidFill>
        <a:ln w="25400" cap="flat" cmpd="sng" algn="ctr">
          <a:solidFill>
            <a:sysClr val="windowText" lastClr="000000"/>
          </a:solidFill>
          <a:prstDash val="solid"/>
        </a:ln>
        <a:effectLst/>
      </c:spPr>
    </c:plotArea>
    <c:plotVisOnly val="1"/>
    <c:dispBlanksAs val="gap"/>
  </c:chart>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2423" y="0"/>
          <a:ext cx="3092937" cy="2816769"/>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99CFF2-BE84-4692-8AE9-EE5C15619753}" type="datetimeFigureOut">
              <a:rPr lang="en-US" smtClean="0"/>
              <a:pPr/>
              <a:t>5/3/2018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44FEB2-617E-4E51-8EF3-932CEFC7CE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2"/>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2"/>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044FEB2-617E-4E51-8EF3-932CEFC7CEA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99CFF2-BE84-4692-8AE9-EE5C15619753}" type="datetimeFigureOut">
              <a:rPr lang="en-US" smtClean="0"/>
              <a:pPr/>
              <a:t>5/3/2018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CE99CFF2-BE84-4692-8AE9-EE5C15619753}" type="datetimeFigureOut">
              <a:rPr lang="en-US" smtClean="0"/>
              <a:pPr/>
              <a:t>5/3/2018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44FEB2-617E-4E51-8EF3-932CEFC7CE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E99CFF2-BE84-4692-8AE9-EE5C15619753}" type="datetimeFigureOut">
              <a:rPr lang="en-US" smtClean="0"/>
              <a:pPr/>
              <a:t>5/3/2018</a:t>
            </a:fld>
            <a:endParaRPr lang="en-US"/>
          </a:p>
        </p:txBody>
      </p:sp>
      <p:sp>
        <p:nvSpPr>
          <p:cNvPr id="6" name="Footer Placeholder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44FEB2-617E-4E51-8EF3-932CEFC7CEA0}" type="slidenum">
              <a:rPr lang="en-US" smtClean="0"/>
              <a:pPr/>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5"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4"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5"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4"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1"/>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E99CFF2-BE84-4692-8AE9-EE5C15619753}" type="datetimeFigureOut">
              <a:rPr lang="en-US" smtClean="0"/>
              <a:pPr/>
              <a:t>5/3/2018</a:t>
            </a:fld>
            <a:endParaRPr lang="en-US"/>
          </a:p>
        </p:txBody>
      </p:sp>
      <p:sp>
        <p:nvSpPr>
          <p:cNvPr id="22" name="Footer Placeholder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1044FEB2-617E-4E51-8EF3-932CEFC7CE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5.xml"/><Relationship Id="rId7"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NULL"/><Relationship Id="rId3" Type="http://schemas.openxmlformats.org/officeDocument/2006/relationships/image" Target="../media/image20.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9.pn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22.png"/><Relationship Id="rId9" Type="http://schemas.openxmlformats.org/officeDocument/2006/relationships/image" Target="NUL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CCC74DA1-3EC4-49DB-B343-600B954D6B0F}"/>
              </a:ext>
            </a:extLst>
          </p:cNvPr>
          <p:cNvSpPr/>
          <p:nvPr/>
        </p:nvSpPr>
        <p:spPr>
          <a:xfrm>
            <a:off x="10772317" y="439273"/>
            <a:ext cx="952323" cy="9628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7" name="Rectangle 6"/>
          <p:cNvSpPr/>
          <p:nvPr/>
        </p:nvSpPr>
        <p:spPr>
          <a:xfrm>
            <a:off x="2" y="2281952"/>
            <a:ext cx="12191999" cy="707886"/>
          </a:xfrm>
          <a:prstGeom prst="rect">
            <a:avLst/>
          </a:prstGeom>
        </p:spPr>
        <p:txBody>
          <a:bodyPr wrap="square">
            <a:spAutoFit/>
          </a:bodyPr>
          <a:lstStyle/>
          <a:p>
            <a:pPr algn="ctr"/>
            <a:r>
              <a:rPr lang="en-US" sz="4000" b="1" dirty="0" smtClean="0">
                <a:solidFill>
                  <a:schemeClr val="bg1"/>
                </a:solidFill>
                <a:latin typeface="+mj-lt"/>
              </a:rPr>
              <a:t> </a:t>
            </a:r>
            <a:endParaRPr lang="en-US" sz="4000" b="1" dirty="0">
              <a:solidFill>
                <a:schemeClr val="bg1"/>
              </a:solidFill>
              <a:latin typeface="+mj-lt"/>
            </a:endParaRPr>
          </a:p>
        </p:txBody>
      </p:sp>
      <p:sp>
        <p:nvSpPr>
          <p:cNvPr id="10" name="Oval 9">
            <a:extLst>
              <a:ext uri="{FF2B5EF4-FFF2-40B4-BE49-F238E27FC236}">
                <a16:creationId xmlns:a16="http://schemas.microsoft.com/office/drawing/2014/main" xmlns="" id="{CCC74DA1-3EC4-49DB-B343-600B954D6B0F}"/>
              </a:ext>
            </a:extLst>
          </p:cNvPr>
          <p:cNvSpPr/>
          <p:nvPr/>
        </p:nvSpPr>
        <p:spPr>
          <a:xfrm>
            <a:off x="543560" y="471438"/>
            <a:ext cx="1163643" cy="10286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11" name="Oval 10">
            <a:extLst>
              <a:ext uri="{FF2B5EF4-FFF2-40B4-BE49-F238E27FC236}">
                <a16:creationId xmlns:a16="http://schemas.microsoft.com/office/drawing/2014/main" xmlns="" id="{CCC74DA1-3EC4-49DB-B343-600B954D6B0F}"/>
              </a:ext>
            </a:extLst>
          </p:cNvPr>
          <p:cNvSpPr/>
          <p:nvPr/>
        </p:nvSpPr>
        <p:spPr>
          <a:xfrm>
            <a:off x="5430507" y="3874620"/>
            <a:ext cx="1455187" cy="14814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13" name="Rectangle 12"/>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3559" y="2409150"/>
            <a:ext cx="11104880" cy="390876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b="1" dirty="0" smtClean="0">
                <a:solidFill>
                  <a:schemeClr val="bg1"/>
                </a:solidFill>
                <a:latin typeface="Verdana" pitchFamily="34" charset="0"/>
                <a:ea typeface="Verdana" pitchFamily="34" charset="0"/>
                <a:cs typeface="Verdana" pitchFamily="34" charset="0"/>
              </a:rPr>
              <a:t> </a:t>
            </a:r>
            <a:r>
              <a:rPr lang="az-Latn-AZ" sz="2400" b="1" dirty="0" smtClean="0">
                <a:solidFill>
                  <a:schemeClr val="bg1"/>
                </a:solidFill>
                <a:latin typeface="Verdana" pitchFamily="34" charset="0"/>
                <a:ea typeface="Verdana" pitchFamily="34" charset="0"/>
                <a:cs typeface="Verdana" pitchFamily="34" charset="0"/>
              </a:rPr>
              <a:t>ÖLKƏDƏ TÜTÜN BAZARININ</a:t>
            </a:r>
          </a:p>
          <a:p>
            <a:pPr algn="ctr"/>
            <a:endParaRPr lang="az-Latn-AZ" sz="2400" b="1" dirty="0">
              <a:solidFill>
                <a:schemeClr val="bg1"/>
              </a:solidFill>
              <a:latin typeface="Verdana" pitchFamily="34" charset="0"/>
              <a:ea typeface="Verdana" pitchFamily="34" charset="0"/>
              <a:cs typeface="Verdana" pitchFamily="34" charset="0"/>
            </a:endParaRPr>
          </a:p>
          <a:p>
            <a:pPr algn="ctr"/>
            <a:r>
              <a:rPr lang="az-Latn-AZ" sz="2400" b="1" dirty="0" smtClean="0">
                <a:solidFill>
                  <a:schemeClr val="bg1"/>
                </a:solidFill>
                <a:latin typeface="Verdana" pitchFamily="34" charset="0"/>
                <a:ea typeface="Verdana" pitchFamily="34" charset="0"/>
                <a:cs typeface="Verdana" pitchFamily="34" charset="0"/>
              </a:rPr>
              <a:t> MÜQAYİSƏLİ STATİSTİK  TƏHLİLİ</a:t>
            </a:r>
            <a:endParaRPr lang="en-US" sz="2400" b="1" dirty="0" smtClean="0">
              <a:solidFill>
                <a:schemeClr val="bg1"/>
              </a:solidFill>
              <a:latin typeface="Verdana" pitchFamily="34" charset="0"/>
              <a:ea typeface="Verdana" pitchFamily="34" charset="0"/>
              <a:cs typeface="Verdana" pitchFamily="34" charset="0"/>
            </a:endParaRPr>
          </a:p>
          <a:p>
            <a:pPr algn="r"/>
            <a:endParaRPr lang="az-Latn-AZ" sz="2400" b="1" dirty="0" smtClean="0">
              <a:solidFill>
                <a:schemeClr val="bg1"/>
              </a:solidFill>
              <a:latin typeface="Verdana" pitchFamily="34" charset="0"/>
              <a:ea typeface="Verdana" pitchFamily="34" charset="0"/>
              <a:cs typeface="Verdana" pitchFamily="34" charset="0"/>
            </a:endParaRPr>
          </a:p>
          <a:p>
            <a:pPr algn="r"/>
            <a:endParaRPr lang="az-Latn-AZ" sz="2400" b="1" dirty="0">
              <a:solidFill>
                <a:schemeClr val="bg1"/>
              </a:solidFill>
              <a:latin typeface="Verdana" pitchFamily="34" charset="0"/>
              <a:ea typeface="Verdana" pitchFamily="34" charset="0"/>
              <a:cs typeface="Verdana" pitchFamily="34" charset="0"/>
            </a:endParaRPr>
          </a:p>
          <a:p>
            <a:pPr algn="r"/>
            <a:endParaRPr lang="az-Latn-AZ" sz="2400" b="1" dirty="0" smtClean="0">
              <a:solidFill>
                <a:schemeClr val="bg1"/>
              </a:solidFill>
              <a:latin typeface="Times New Roman" pitchFamily="18" charset="0"/>
              <a:ea typeface="Verdana" pitchFamily="34" charset="0"/>
              <a:cs typeface="Times New Roman" pitchFamily="18" charset="0"/>
            </a:endParaRPr>
          </a:p>
          <a:p>
            <a:pPr algn="r"/>
            <a:endParaRPr lang="az-Latn-AZ" sz="2400" b="1" dirty="0">
              <a:solidFill>
                <a:schemeClr val="bg1"/>
              </a:solidFill>
              <a:latin typeface="Times New Roman" pitchFamily="18" charset="0"/>
              <a:ea typeface="Verdana" pitchFamily="34" charset="0"/>
              <a:cs typeface="Times New Roman" pitchFamily="18" charset="0"/>
            </a:endParaRPr>
          </a:p>
          <a:p>
            <a:pPr algn="r"/>
            <a:endParaRPr lang="az-Latn-AZ" sz="2400" b="1" dirty="0">
              <a:solidFill>
                <a:schemeClr val="bg1"/>
              </a:solidFill>
              <a:latin typeface="Times New Roman" pitchFamily="18" charset="0"/>
              <a:ea typeface="Verdana" pitchFamily="34" charset="0"/>
              <a:cs typeface="Times New Roman" pitchFamily="18" charset="0"/>
            </a:endParaRPr>
          </a:p>
          <a:p>
            <a:pPr algn="r"/>
            <a:endParaRPr lang="az-Latn-AZ" sz="2400" b="1" dirty="0" smtClean="0">
              <a:solidFill>
                <a:schemeClr val="bg1"/>
              </a:solidFill>
              <a:effectLst>
                <a:outerShdw blurRad="38100" dist="38100" dir="2700000" algn="tl">
                  <a:srgbClr val="000000">
                    <a:alpha val="43137"/>
                  </a:srgbClr>
                </a:outerShdw>
              </a:effectLst>
              <a:latin typeface="Times New Roman" pitchFamily="18" charset="0"/>
              <a:ea typeface="Verdana" pitchFamily="34" charset="0"/>
              <a:cs typeface="Times New Roman" pitchFamily="18" charset="0"/>
            </a:endParaRPr>
          </a:p>
          <a:p>
            <a:pPr algn="ctr"/>
            <a:r>
              <a:rPr lang="en-US" sz="1600" b="1" dirty="0" err="1"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Elmi</a:t>
            </a:r>
            <a:r>
              <a:rPr lang="en-US" sz="1600" b="1" dirty="0"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ə</a:t>
            </a:r>
            <a:r>
              <a:rPr lang="en-US" sz="1600" b="1" dirty="0" err="1">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dqiqat</a:t>
            </a:r>
            <a:r>
              <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və </a:t>
            </a:r>
            <a:r>
              <a:rPr lang="az-Latn-AZ" sz="1600" b="1" dirty="0"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Statistik </a:t>
            </a:r>
            <a:r>
              <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İnnovasiyalar </a:t>
            </a:r>
            <a:r>
              <a:rPr lang="az-Latn-AZ" sz="1600" b="1" dirty="0"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Mərkəzi</a:t>
            </a:r>
            <a:endPar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r>
              <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az-Latn-AZ" sz="1600" b="1"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b.ü.f.d</a:t>
            </a:r>
            <a:r>
              <a:rPr lang="az-Latn-AZ" sz="1600" b="1" dirty="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dosent  Təmraz </a:t>
            </a:r>
            <a:r>
              <a:rPr lang="az-Latn-AZ" sz="1600" b="1" dirty="0" smtClean="0">
                <a:ln>
                  <a:solidFill>
                    <a:srgbClr val="00B0F0"/>
                  </a:solidFill>
                </a:ln>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Təmrazov</a:t>
            </a:r>
            <a:endParaRPr lang="az-Latn-AZ" sz="1600" b="1" dirty="0">
              <a:ln>
                <a:solidFill>
                  <a:srgbClr val="00B0F0"/>
                </a:solidFill>
              </a:ln>
              <a:solidFill>
                <a:schemeClr val="bg1"/>
              </a:solidFill>
              <a:latin typeface="Verdana" pitchFamily="34" charset="0"/>
              <a:ea typeface="Verdana" pitchFamily="34" charset="0"/>
              <a:cs typeface="Verdana" pitchFamily="34" charset="0"/>
            </a:endParaRPr>
          </a:p>
        </p:txBody>
      </p:sp>
      <p:sp>
        <p:nvSpPr>
          <p:cNvPr id="2" name="AutoShape 2" descr="Image result for idxalÄ± dinamikas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6878" y="471438"/>
            <a:ext cx="1132644" cy="930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63757" y="535955"/>
            <a:ext cx="769443" cy="769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810" y="678521"/>
            <a:ext cx="731141" cy="614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6879" y="590768"/>
            <a:ext cx="1132644" cy="691980"/>
          </a:xfrm>
          <a:prstGeom prst="ellipse">
            <a:avLst/>
          </a:prstGeom>
          <a:ln>
            <a:noFill/>
          </a:ln>
          <a:effectLst>
            <a:softEdge rad="112500"/>
          </a:effectLst>
        </p:spPr>
        <p:style>
          <a:lnRef idx="2">
            <a:schemeClr val="accent1"/>
          </a:lnRef>
          <a:fillRef idx="1003">
            <a:schemeClr val="lt1"/>
          </a:fillRef>
          <a:effectRef idx="0">
            <a:schemeClr val="accent1"/>
          </a:effectRef>
          <a:fontRef idx="minor">
            <a:schemeClr val="dk1"/>
          </a:fontRef>
        </p:style>
      </p:pic>
      <p:pic>
        <p:nvPicPr>
          <p:cNvPr id="5124"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369" y="3631488"/>
            <a:ext cx="3171463" cy="1967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0681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3" name="TextBox 2"/>
          <p:cNvSpPr txBox="1"/>
          <p:nvPr/>
        </p:nvSpPr>
        <p:spPr>
          <a:xfrm>
            <a:off x="289238" y="3415485"/>
            <a:ext cx="11499991" cy="3046988"/>
          </a:xfrm>
          <a:prstGeom prst="rect">
            <a:avLst/>
          </a:prstGeom>
          <a:noFill/>
        </p:spPr>
        <p:txBody>
          <a:bodyPr wrap="square" rtlCol="0">
            <a:spAutoFit/>
          </a:bodyPr>
          <a:lstStyle/>
          <a:p>
            <a:pPr algn="just"/>
            <a:r>
              <a:rPr lang="az-Latn-AZ" sz="1600" b="1"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Tütün</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badımcançiçəklilər</a:t>
            </a:r>
            <a:r>
              <a:rPr lang="en-US" sz="1600" i="1" dirty="0" smtClean="0">
                <a:solidFill>
                  <a:schemeClr val="bg1"/>
                </a:solidFill>
                <a:latin typeface="Times New Roman" pitchFamily="18" charset="0"/>
                <a:cs typeface="Times New Roman" pitchFamily="18" charset="0"/>
              </a:rPr>
              <a:t> </a:t>
            </a:r>
            <a:r>
              <a:rPr lang="en-US" sz="1600" i="1" dirty="0">
                <a:solidFill>
                  <a:schemeClr val="bg1"/>
                </a:solidFill>
                <a:latin typeface="Times New Roman" pitchFamily="18" charset="0"/>
                <a:cs typeface="Times New Roman" pitchFamily="18" charset="0"/>
              </a:rPr>
              <a:t>(</a:t>
            </a:r>
            <a:r>
              <a:rPr lang="en-US" sz="1600" i="1" dirty="0" err="1" smtClean="0">
                <a:solidFill>
                  <a:schemeClr val="bg1"/>
                </a:solidFill>
                <a:latin typeface="Times New Roman" pitchFamily="18" charset="0"/>
                <a:cs typeface="Times New Roman" pitchFamily="18" charset="0"/>
              </a:rPr>
              <a:t>Solanaceae</a:t>
            </a:r>
            <a:r>
              <a:rPr lang="en-US" sz="1600" i="1" dirty="0" smtClean="0">
                <a:solidFill>
                  <a:schemeClr val="bg1"/>
                </a:solidFill>
                <a:latin typeface="Times New Roman" pitchFamily="18" charset="0"/>
                <a:cs typeface="Times New Roman" pitchFamily="18" charset="0"/>
              </a:rPr>
              <a:t>)</a:t>
            </a:r>
            <a:r>
              <a:rPr lang="az-Latn-AZ"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fəsiləsinin</a:t>
            </a:r>
            <a:r>
              <a:rPr lang="az-Latn-AZ"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Nicotiana</a:t>
            </a:r>
            <a:r>
              <a:rPr lang="en-US" sz="1600" i="1" dirty="0" smtClean="0">
                <a:solidFill>
                  <a:schemeClr val="bg1"/>
                </a:solidFill>
                <a:latin typeface="Times New Roman" pitchFamily="18" charset="0"/>
                <a:cs typeface="Times New Roman" pitchFamily="18" charset="0"/>
              </a:rPr>
              <a:t> L.</a:t>
            </a:r>
            <a:r>
              <a:rPr lang="az-Latn-AZ"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cinsinə</a:t>
            </a:r>
            <a:r>
              <a:rPr lang="en-US" sz="1600" i="1" dirty="0" smtClean="0">
                <a:solidFill>
                  <a:schemeClr val="bg1"/>
                </a:solidFill>
                <a:latin typeface="Times New Roman" pitchFamily="18" charset="0"/>
                <a:cs typeface="Times New Roman" pitchFamily="18" charset="0"/>
              </a:rPr>
              <a:t> aid </a:t>
            </a:r>
            <a:r>
              <a:rPr lang="en-US" sz="1600" i="1" dirty="0" err="1" smtClean="0">
                <a:solidFill>
                  <a:schemeClr val="bg1"/>
                </a:solidFill>
                <a:latin typeface="Times New Roman" pitchFamily="18" charset="0"/>
                <a:cs typeface="Times New Roman" pitchFamily="18" charset="0"/>
              </a:rPr>
              <a:t>olan</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birillik</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bitkidir</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Əsl</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tütün</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Nicotiana</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tabacum</a:t>
            </a:r>
            <a:r>
              <a:rPr lang="en-US" sz="1600" i="1" dirty="0">
                <a:solidFill>
                  <a:schemeClr val="bg1"/>
                </a:solidFill>
                <a:latin typeface="Times New Roman" pitchFamily="18" charset="0"/>
                <a:cs typeface="Times New Roman" pitchFamily="18" charset="0"/>
              </a:rPr>
              <a:t> L. </a:t>
            </a:r>
            <a:r>
              <a:rPr lang="en-US" sz="1600" i="1" dirty="0" err="1">
                <a:solidFill>
                  <a:schemeClr val="bg1"/>
                </a:solidFill>
                <a:latin typeface="Times New Roman" pitchFamily="18" charset="0"/>
                <a:cs typeface="Times New Roman" pitchFamily="18" charset="0"/>
              </a:rPr>
              <a:t>adlanır</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Tütün</a:t>
            </a:r>
            <a:r>
              <a:rPr lang="en-US" sz="1600" i="1" dirty="0" smtClean="0">
                <a:solidFill>
                  <a:schemeClr val="bg1"/>
                </a:solidFill>
                <a:latin typeface="Times New Roman" pitchFamily="18" charset="0"/>
                <a:cs typeface="Times New Roman" pitchFamily="18" charset="0"/>
              </a:rPr>
              <a:t> </a:t>
            </a:r>
            <a:r>
              <a:rPr lang="az-Latn-AZ" sz="1600" i="1" dirty="0" smtClean="0">
                <a:solidFill>
                  <a:schemeClr val="bg1"/>
                </a:solidFill>
                <a:latin typeface="Times New Roman" pitchFamily="18" charset="0"/>
                <a:cs typeface="Times New Roman" pitchFamily="18" charset="0"/>
              </a:rPr>
              <a:t>əsasən </a:t>
            </a:r>
            <a:r>
              <a:rPr lang="en-US" sz="1600" i="1" dirty="0" smtClean="0">
                <a:solidFill>
                  <a:schemeClr val="bg1"/>
                </a:solidFill>
                <a:latin typeface="Times New Roman" pitchFamily="18" charset="0"/>
                <a:cs typeface="Times New Roman" pitchFamily="18" charset="0"/>
              </a:rPr>
              <a:t>120 </a:t>
            </a:r>
            <a:r>
              <a:rPr lang="en-US" sz="1600" i="1" dirty="0" err="1">
                <a:solidFill>
                  <a:schemeClr val="bg1"/>
                </a:solidFill>
                <a:latin typeface="Times New Roman" pitchFamily="18" charset="0"/>
                <a:cs typeface="Times New Roman" pitchFamily="18" charset="0"/>
              </a:rPr>
              <a:t>ölkədə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yetişdirilir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Dünya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üzrə</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kənd</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təsərrüfatı</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üçün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yararlı</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olan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torpaqların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təxminən</a:t>
            </a:r>
            <a:r>
              <a:rPr lang="en-US" sz="1600" i="1" dirty="0">
                <a:solidFill>
                  <a:schemeClr val="bg1"/>
                </a:solidFill>
                <a:latin typeface="Times New Roman" pitchFamily="18" charset="0"/>
                <a:cs typeface="Times New Roman" pitchFamily="18" charset="0"/>
              </a:rPr>
              <a:t>  4  </a:t>
            </a:r>
            <a:r>
              <a:rPr lang="en-US" sz="1600" i="1" dirty="0" err="1">
                <a:solidFill>
                  <a:schemeClr val="bg1"/>
                </a:solidFill>
                <a:latin typeface="Times New Roman" pitchFamily="18" charset="0"/>
                <a:cs typeface="Times New Roman" pitchFamily="18" charset="0"/>
              </a:rPr>
              <a:t>milyon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hektarında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bitkisi</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becərilir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yarpağında</a:t>
            </a:r>
            <a:r>
              <a:rPr lang="en-US" sz="1600" i="1" dirty="0">
                <a:solidFill>
                  <a:schemeClr val="bg1"/>
                </a:solidFill>
                <a:latin typeface="Times New Roman" pitchFamily="18" charset="0"/>
                <a:cs typeface="Times New Roman" pitchFamily="18" charset="0"/>
              </a:rPr>
              <a:t> 1-3 % </a:t>
            </a:r>
            <a:r>
              <a:rPr lang="en-US" sz="1600" i="1" dirty="0" err="1">
                <a:solidFill>
                  <a:schemeClr val="bg1"/>
                </a:solidFill>
                <a:latin typeface="Times New Roman" pitchFamily="18" charset="0"/>
                <a:cs typeface="Times New Roman" pitchFamily="18" charset="0"/>
              </a:rPr>
              <a:t>nikotin</a:t>
            </a:r>
            <a:r>
              <a:rPr lang="en-US" sz="1600" i="1" dirty="0">
                <a:solidFill>
                  <a:schemeClr val="bg1"/>
                </a:solidFill>
                <a:latin typeface="Times New Roman" pitchFamily="18" charset="0"/>
                <a:cs typeface="Times New Roman" pitchFamily="18" charset="0"/>
              </a:rPr>
              <a:t>, 1 % </a:t>
            </a:r>
            <a:r>
              <a:rPr lang="en-US" sz="1600" i="1" dirty="0" err="1">
                <a:solidFill>
                  <a:schemeClr val="bg1"/>
                </a:solidFill>
                <a:latin typeface="Times New Roman" pitchFamily="18" charset="0"/>
                <a:cs typeface="Times New Roman" pitchFamily="18" charset="0"/>
              </a:rPr>
              <a:t>efir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yağı</a:t>
            </a:r>
            <a:r>
              <a:rPr lang="en-US" sz="1600" i="1" dirty="0">
                <a:solidFill>
                  <a:schemeClr val="bg1"/>
                </a:solidFill>
                <a:latin typeface="Times New Roman" pitchFamily="18" charset="0"/>
                <a:cs typeface="Times New Roman" pitchFamily="18" charset="0"/>
              </a:rPr>
              <a:t>, 4-7 % </a:t>
            </a:r>
            <a:r>
              <a:rPr lang="en-US" sz="1600" i="1" dirty="0" err="1">
                <a:solidFill>
                  <a:schemeClr val="bg1"/>
                </a:solidFill>
                <a:latin typeface="Times New Roman" pitchFamily="18" charset="0"/>
                <a:cs typeface="Times New Roman" pitchFamily="18" charset="0"/>
              </a:rPr>
              <a:t>qətran</a:t>
            </a:r>
            <a:r>
              <a:rPr lang="en-US" sz="1600" i="1" dirty="0">
                <a:solidFill>
                  <a:schemeClr val="bg1"/>
                </a:solidFill>
                <a:latin typeface="Times New Roman" pitchFamily="18" charset="0"/>
                <a:cs typeface="Times New Roman" pitchFamily="18" charset="0"/>
              </a:rPr>
              <a:t>, 7-10 % zülal,4-13 % </a:t>
            </a:r>
            <a:r>
              <a:rPr lang="en-US" sz="1600" i="1" dirty="0" err="1" smtClean="0">
                <a:solidFill>
                  <a:schemeClr val="bg1"/>
                </a:solidFill>
                <a:latin typeface="Times New Roman" pitchFamily="18" charset="0"/>
                <a:cs typeface="Times New Roman" pitchFamily="18" charset="0"/>
              </a:rPr>
              <a:t>sulu</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karbonlar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və</a:t>
            </a:r>
            <a:r>
              <a:rPr lang="en-US" sz="1600" i="1" dirty="0">
                <a:solidFill>
                  <a:schemeClr val="bg1"/>
                </a:solidFill>
                <a:latin typeface="Times New Roman" pitchFamily="18" charset="0"/>
                <a:cs typeface="Times New Roman" pitchFamily="18" charset="0"/>
              </a:rPr>
              <a:t>  13-15 </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kül</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elementləri</a:t>
            </a:r>
            <a:r>
              <a:rPr lang="en-US" sz="1600" i="1" dirty="0" smtClean="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vardır</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Azərbaycanda</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tütünçülüyün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inkişafına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böyük</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ehtiyac</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var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bu</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ölkəyə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gətirilən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məmulatlarına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tətbiq</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edilən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aksiz</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vergilərinin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iki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dəfədən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çox</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artırılmasından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sonra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özünü</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daha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çox</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büruzə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verir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Şübhəsiz</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ki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idxal</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olunan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tütün</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məmulatları</a:t>
            </a:r>
            <a:r>
              <a:rPr lang="az-Latn-AZ" sz="1600" i="1" dirty="0" smtClean="0">
                <a:solidFill>
                  <a:schemeClr val="bg1"/>
                </a:solidFill>
                <a:latin typeface="Times New Roman" pitchFamily="18" charset="0"/>
                <a:cs typeface="Times New Roman" pitchFamily="18" charset="0"/>
              </a:rPr>
              <a:t>nın bahalaşmasından təsirsiz ötüşməyəcək. </a:t>
            </a:r>
            <a:r>
              <a:rPr lang="en-US" sz="1600" i="1" dirty="0" smtClean="0">
                <a:solidFill>
                  <a:schemeClr val="bg1"/>
                </a:solidFill>
                <a:latin typeface="Times New Roman" pitchFamily="18" charset="0"/>
                <a:cs typeface="Times New Roman" pitchFamily="18" charset="0"/>
              </a:rPr>
              <a:t>Buna </a:t>
            </a:r>
            <a:r>
              <a:rPr lang="en-US" sz="1600" i="1" dirty="0" err="1">
                <a:solidFill>
                  <a:schemeClr val="bg1"/>
                </a:solidFill>
                <a:latin typeface="Times New Roman" pitchFamily="18" charset="0"/>
                <a:cs typeface="Times New Roman" pitchFamily="18" charset="0"/>
              </a:rPr>
              <a:t>qarşı</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özümüzdə</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tütünçülüyün</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inkişafı</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üçün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hər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cür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şərait</a:t>
            </a:r>
            <a:r>
              <a:rPr lang="en-US" sz="1600" i="1" dirty="0">
                <a:solidFill>
                  <a:schemeClr val="bg1"/>
                </a:solidFill>
                <a:latin typeface="Times New Roman" pitchFamily="18" charset="0"/>
                <a:cs typeface="Times New Roman" pitchFamily="18" charset="0"/>
              </a:rPr>
              <a:t> var. </a:t>
            </a:r>
            <a:r>
              <a:rPr lang="en-US" sz="1600" i="1" dirty="0" err="1">
                <a:solidFill>
                  <a:schemeClr val="bg1"/>
                </a:solidFill>
                <a:latin typeface="Times New Roman" pitchFamily="18" charset="0"/>
                <a:cs typeface="Times New Roman" pitchFamily="18" charset="0"/>
              </a:rPr>
              <a:t>Əvvəla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bu</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sahədə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böyük</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ənənə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mövcuddur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ikincisi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müvafiq</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imkanlar</a:t>
            </a:r>
            <a:r>
              <a:rPr lang="en-US" sz="1600" i="1" dirty="0">
                <a:solidFill>
                  <a:schemeClr val="bg1"/>
                </a:solidFill>
                <a:latin typeface="Times New Roman" pitchFamily="18" charset="0"/>
                <a:cs typeface="Times New Roman" pitchFamily="18" charset="0"/>
              </a:rPr>
              <a:t> da var. </a:t>
            </a:r>
            <a:r>
              <a:rPr lang="en-US" sz="1600" i="1" dirty="0" err="1" smtClean="0">
                <a:solidFill>
                  <a:schemeClr val="bg1"/>
                </a:solidFill>
                <a:latin typeface="Times New Roman" pitchFamily="18" charset="0"/>
                <a:cs typeface="Times New Roman" pitchFamily="18" charset="0"/>
              </a:rPr>
              <a:t>Sadəcə</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qarşıya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konkret</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məqsəd</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qoyulmalıdır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ki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daxili</a:t>
            </a:r>
            <a:r>
              <a:rPr lang="en-US" sz="1600" i="1" dirty="0">
                <a:solidFill>
                  <a:schemeClr val="bg1"/>
                </a:solidFill>
                <a:latin typeface="Times New Roman" pitchFamily="18" charset="0"/>
                <a:cs typeface="Times New Roman" pitchFamily="18" charset="0"/>
              </a:rPr>
              <a:t> bazar </a:t>
            </a:r>
            <a:r>
              <a:rPr lang="en-US" sz="1600" i="1" dirty="0" err="1">
                <a:solidFill>
                  <a:schemeClr val="bg1"/>
                </a:solidFill>
                <a:latin typeface="Times New Roman" pitchFamily="18" charset="0"/>
                <a:cs typeface="Times New Roman" pitchFamily="18" charset="0"/>
              </a:rPr>
              <a:t>əsas</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hədəf</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götürülür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yoxsa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xarici</a:t>
            </a:r>
            <a:r>
              <a:rPr lang="en-US" sz="1600" i="1" dirty="0">
                <a:solidFill>
                  <a:schemeClr val="bg1"/>
                </a:solidFill>
                <a:latin typeface="Times New Roman" pitchFamily="18" charset="0"/>
                <a:cs typeface="Times New Roman" pitchFamily="18" charset="0"/>
              </a:rPr>
              <a:t>. </a:t>
            </a:r>
            <a:r>
              <a:rPr lang="en-US" sz="1600" i="1" dirty="0" err="1" smtClean="0">
                <a:solidFill>
                  <a:schemeClr val="bg1"/>
                </a:solidFill>
                <a:latin typeface="Times New Roman" pitchFamily="18" charset="0"/>
                <a:cs typeface="Times New Roman" pitchFamily="18" charset="0"/>
              </a:rPr>
              <a:t>Həmçinin</a:t>
            </a:r>
            <a:r>
              <a:rPr lang="en-US" sz="1600" i="1" dirty="0" smtClean="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sırf</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xammal</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tədarükünü</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genişləndirməli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yoxsa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məhsul</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istehsalına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siqaret</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üstünlük</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verməli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Və</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yaxud</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bunlar</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paralel</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inkişaf</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etdirilməlidir</a:t>
            </a:r>
            <a:r>
              <a:rPr lang="en-US" sz="1600" i="1" dirty="0" smtClean="0">
                <a:solidFill>
                  <a:schemeClr val="bg1"/>
                </a:solidFill>
                <a:latin typeface="Times New Roman" pitchFamily="18" charset="0"/>
                <a:cs typeface="Times New Roman" pitchFamily="18" charset="0"/>
              </a:rPr>
              <a:t>?</a:t>
            </a:r>
            <a:endParaRPr lang="az-Latn-AZ" sz="1600" i="1" dirty="0" smtClean="0">
              <a:solidFill>
                <a:schemeClr val="bg1"/>
              </a:solidFill>
              <a:latin typeface="Times New Roman" pitchFamily="18" charset="0"/>
              <a:cs typeface="Times New Roman" pitchFamily="18" charset="0"/>
            </a:endParaRPr>
          </a:p>
          <a:p>
            <a:pPr algn="just"/>
            <a:r>
              <a:rPr lang="az-Latn-AZ" sz="1600" i="1" dirty="0" smtClean="0">
                <a:solidFill>
                  <a:schemeClr val="bg1"/>
                </a:solidFill>
                <a:latin typeface="Times New Roman" pitchFamily="18" charset="0"/>
                <a:cs typeface="Times New Roman" pitchFamily="18" charset="0"/>
              </a:rPr>
              <a:t>Belə olan halda  ölkə ərazisində tütünün əkin sahəsi dinamikası qeyd etməyə əsas verir ki,</a:t>
            </a:r>
            <a:r>
              <a:rPr lang="en-US" sz="1600" i="1" dirty="0" smtClean="0">
                <a:solidFill>
                  <a:schemeClr val="bg1"/>
                </a:solidFill>
                <a:latin typeface="Times New Roman" pitchFamily="18" charset="0"/>
                <a:cs typeface="Times New Roman" pitchFamily="18" charset="0"/>
              </a:rPr>
              <a:t> </a:t>
            </a:r>
            <a:r>
              <a:rPr lang="az-Latn-AZ" sz="1600" i="1" dirty="0" smtClean="0">
                <a:solidFill>
                  <a:schemeClr val="bg1"/>
                </a:solidFill>
                <a:latin typeface="Times New Roman" pitchFamily="18" charset="0"/>
                <a:cs typeface="Times New Roman" pitchFamily="18" charset="0"/>
              </a:rPr>
              <a:t>2000-ci ildə 8117 ha, sonrakı illərdə kəskin azalaraq 1066 ha çatmış və yenidən cüzi artım olsa </a:t>
            </a:r>
            <a:r>
              <a:rPr lang="az-Latn-AZ" sz="1600" i="1" dirty="0" smtClean="0">
                <a:solidFill>
                  <a:schemeClr val="bg1"/>
                </a:solidFill>
                <a:latin typeface="Times New Roman" pitchFamily="18" charset="0"/>
                <a:cs typeface="Times New Roman" pitchFamily="18" charset="0"/>
              </a:rPr>
              <a:t>da, </a:t>
            </a:r>
            <a:r>
              <a:rPr lang="az-Latn-AZ" sz="1600" i="1" dirty="0" smtClean="0">
                <a:solidFill>
                  <a:schemeClr val="bg1"/>
                </a:solidFill>
                <a:latin typeface="Times New Roman" pitchFamily="18" charset="0"/>
                <a:cs typeface="Times New Roman" pitchFamily="18" charset="0"/>
              </a:rPr>
              <a:t>son 2016-cı ildə qismən artaraq 2362 ha olmuşdur. </a:t>
            </a:r>
            <a:r>
              <a:rPr lang="az-Latn-AZ" sz="1600" i="1" dirty="0" smtClean="0">
                <a:solidFill>
                  <a:schemeClr val="bg1"/>
                </a:solidFill>
                <a:latin typeface="Times New Roman" pitchFamily="18" charset="0"/>
                <a:cs typeface="Times New Roman" pitchFamily="18" charset="0"/>
              </a:rPr>
              <a:t>Qeyd </a:t>
            </a:r>
            <a:r>
              <a:rPr lang="az-Latn-AZ" sz="1600" i="1" dirty="0" smtClean="0">
                <a:solidFill>
                  <a:schemeClr val="bg1"/>
                </a:solidFill>
                <a:latin typeface="Times New Roman" pitchFamily="18" charset="0"/>
                <a:cs typeface="Times New Roman" pitchFamily="18" charset="0"/>
              </a:rPr>
              <a:t>etmək lazımdır ki, ölkədə tütünçülüyün inkişafı xarici bazardan asılılığın azalmasına gətirib çıxarır.</a:t>
            </a:r>
            <a:endParaRPr lang="en-US" sz="1600" i="1" dirty="0">
              <a:solidFill>
                <a:schemeClr val="bg1"/>
              </a:solidFill>
              <a:latin typeface="Times New Roman" pitchFamily="18" charset="0"/>
              <a:cs typeface="Times New Roman" pitchFamily="18" charset="0"/>
            </a:endParaRPr>
          </a:p>
        </p:txBody>
      </p:sp>
      <p:sp>
        <p:nvSpPr>
          <p:cNvPr id="5" name="Rectangle 4"/>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8213" y="366502"/>
            <a:ext cx="11269485"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az-Latn-AZ" sz="1400" b="1" i="1" dirty="0" smtClean="0">
                <a:solidFill>
                  <a:schemeClr val="bg1"/>
                </a:solidFill>
              </a:rPr>
              <a:t>ÖLKƏ ÜZRƏ TÜTÜNÜN ƏKİN SAHƏSİ DİNAMİKASI</a:t>
            </a:r>
          </a:p>
          <a:p>
            <a:pPr algn="ctr"/>
            <a:r>
              <a:rPr lang="az-Latn-AZ" sz="1400" b="1" i="1" dirty="0" smtClean="0">
                <a:solidFill>
                  <a:schemeClr val="bg1"/>
                </a:solidFill>
              </a:rPr>
              <a:t>(ha)</a:t>
            </a:r>
            <a:endParaRPr lang="ru-RU" sz="1400" i="1" dirty="0">
              <a:solidFill>
                <a:schemeClr val="bg1"/>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9743" y="3415485"/>
            <a:ext cx="11150600" cy="85214"/>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3237" y="817657"/>
            <a:ext cx="4855993" cy="2597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9743" y="817656"/>
            <a:ext cx="6216724" cy="2597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060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5" name="Rectangle 4"/>
          <p:cNvSpPr/>
          <p:nvPr/>
        </p:nvSpPr>
        <p:spPr>
          <a:xfrm>
            <a:off x="506771" y="4023426"/>
            <a:ext cx="11156687" cy="2862322"/>
          </a:xfrm>
          <a:prstGeom prst="rect">
            <a:avLst/>
          </a:prstGeom>
        </p:spPr>
        <p:txBody>
          <a:bodyPr wrap="square">
            <a:spAutoFit/>
          </a:bodyPr>
          <a:lstStyle/>
          <a:p>
            <a:pPr algn="just"/>
            <a:r>
              <a:rPr lang="az-Latn-AZ" sz="1200" b="1" i="1" dirty="0">
                <a:solidFill>
                  <a:schemeClr val="bg1"/>
                </a:solidFill>
                <a:latin typeface="Times New Roman" pitchFamily="18" charset="0"/>
                <a:ea typeface="Calibri"/>
                <a:cs typeface="Times New Roman" pitchFamily="18" charset="0"/>
              </a:rPr>
              <a:t> </a:t>
            </a:r>
            <a:r>
              <a:rPr lang="az-Latn-AZ" sz="1200" b="1" i="1" dirty="0" smtClean="0">
                <a:solidFill>
                  <a:schemeClr val="bg1"/>
                </a:solidFill>
                <a:latin typeface="Times New Roman" pitchFamily="18" charset="0"/>
                <a:ea typeface="Calibri"/>
                <a:cs typeface="Times New Roman" pitchFamily="18" charset="0"/>
              </a:rPr>
              <a:t>	</a:t>
            </a:r>
            <a:r>
              <a:rPr lang="az-Latn-AZ" b="1" i="1" dirty="0">
                <a:solidFill>
                  <a:schemeClr val="bg2"/>
                </a:solidFill>
                <a:latin typeface="Times New Roman" pitchFamily="18" charset="0"/>
                <a:ea typeface="Calibri"/>
                <a:cs typeface="Times New Roman" pitchFamily="18" charset="0"/>
              </a:rPr>
              <a:t>Qeyd etmək olar ki, tütün iqtisadi əhəmiyyətinə görə Azərbaycanın ikinci texniki bitkisi hesab olunur. Tütünçülük iqtisadi cəhətdən səmərəli, yeni iş yerlərinin yaradılması və əhalinin gəlirlərinin yüksəldilməsində əhəmiyyətli sahələrdən biri kimi geniş inkişaf perspektivlərinə malikdir</a:t>
            </a:r>
            <a:r>
              <a:rPr lang="az-Latn-AZ" b="1" i="1" dirty="0" smtClean="0">
                <a:solidFill>
                  <a:schemeClr val="bg2"/>
                </a:solidFill>
                <a:latin typeface="Times New Roman" pitchFamily="18" charset="0"/>
                <a:ea typeface="Calibri"/>
                <a:cs typeface="Times New Roman" pitchFamily="18" charset="0"/>
              </a:rPr>
              <a:t>. Məhsuldarlıq parametrlərinə görə </a:t>
            </a:r>
            <a:r>
              <a:rPr lang="az-Latn-AZ" b="1" i="1" dirty="0" smtClean="0">
                <a:solidFill>
                  <a:schemeClr val="bg2"/>
                </a:solidFill>
                <a:latin typeface="Times New Roman" pitchFamily="18" charset="0"/>
                <a:ea typeface="Calibri"/>
                <a:cs typeface="Times New Roman" pitchFamily="18" charset="0"/>
              </a:rPr>
              <a:t>təhlil </a:t>
            </a:r>
            <a:r>
              <a:rPr lang="az-Latn-AZ" b="1" i="1" dirty="0" smtClean="0">
                <a:solidFill>
                  <a:schemeClr val="bg2"/>
                </a:solidFill>
                <a:latin typeface="Times New Roman" pitchFamily="18" charset="0"/>
                <a:ea typeface="Calibri"/>
                <a:cs typeface="Times New Roman" pitchFamily="18" charset="0"/>
              </a:rPr>
              <a:t>aparsaq, ölkəmizdə </a:t>
            </a:r>
            <a:r>
              <a:rPr lang="az-Latn-AZ" b="1" i="1" dirty="0">
                <a:solidFill>
                  <a:schemeClr val="bg2"/>
                </a:solidFill>
                <a:latin typeface="Times New Roman" pitchFamily="18" charset="0"/>
                <a:ea typeface="Calibri"/>
                <a:cs typeface="Times New Roman" pitchFamily="18" charset="0"/>
              </a:rPr>
              <a:t>tütünçülüklə bağlı pik dövr 1978-ci ildə </a:t>
            </a:r>
            <a:r>
              <a:rPr lang="az-Latn-AZ" b="1" i="1" dirty="0" smtClean="0">
                <a:solidFill>
                  <a:schemeClr val="bg2"/>
                </a:solidFill>
                <a:latin typeface="Times New Roman" pitchFamily="18" charset="0"/>
                <a:ea typeface="Calibri"/>
                <a:cs typeface="Times New Roman" pitchFamily="18" charset="0"/>
              </a:rPr>
              <a:t>olduğunu qeyd etmək lazımdır. </a:t>
            </a:r>
            <a:r>
              <a:rPr lang="az-Latn-AZ" b="1" i="1" dirty="0">
                <a:solidFill>
                  <a:schemeClr val="bg2"/>
                </a:solidFill>
                <a:latin typeface="Times New Roman" pitchFamily="18" charset="0"/>
                <a:ea typeface="Calibri"/>
                <a:cs typeface="Times New Roman" pitchFamily="18" charset="0"/>
              </a:rPr>
              <a:t>Belə ki, 1970-ci ildə 14 min hektarda tütün </a:t>
            </a:r>
            <a:r>
              <a:rPr lang="az-Latn-AZ" b="1" i="1" dirty="0" smtClean="0">
                <a:solidFill>
                  <a:schemeClr val="bg2"/>
                </a:solidFill>
                <a:latin typeface="Times New Roman" pitchFamily="18" charset="0"/>
                <a:ea typeface="Calibri"/>
                <a:cs typeface="Times New Roman" pitchFamily="18" charset="0"/>
              </a:rPr>
              <a:t>əkilirdisə, 1978-ci </a:t>
            </a:r>
            <a:r>
              <a:rPr lang="az-Latn-AZ" b="1" i="1" dirty="0">
                <a:solidFill>
                  <a:schemeClr val="bg2"/>
                </a:solidFill>
                <a:latin typeface="Times New Roman" pitchFamily="18" charset="0"/>
                <a:ea typeface="Calibri"/>
                <a:cs typeface="Times New Roman" pitchFamily="18" charset="0"/>
              </a:rPr>
              <a:t>ildə bu rəqəm 18 min hektara </a:t>
            </a:r>
            <a:r>
              <a:rPr lang="az-Latn-AZ" b="1" i="1" dirty="0" smtClean="0">
                <a:solidFill>
                  <a:schemeClr val="bg2"/>
                </a:solidFill>
                <a:latin typeface="Times New Roman" pitchFamily="18" charset="0"/>
                <a:ea typeface="Calibri"/>
                <a:cs typeface="Times New Roman" pitchFamily="18" charset="0"/>
              </a:rPr>
              <a:t>çatdırılmışdı. Proqnoza görə, </a:t>
            </a:r>
            <a:r>
              <a:rPr lang="az-Latn-AZ" b="1" i="1" dirty="0">
                <a:solidFill>
                  <a:schemeClr val="bg2"/>
                </a:solidFill>
                <a:latin typeface="Times New Roman" pitchFamily="18" charset="0"/>
                <a:ea typeface="Calibri"/>
                <a:cs typeface="Times New Roman" pitchFamily="18" charset="0"/>
              </a:rPr>
              <a:t>əkin sahələrini 2021-ci ilədək 2 dəfə </a:t>
            </a:r>
            <a:r>
              <a:rPr lang="az-Latn-AZ" b="1" i="1" dirty="0" smtClean="0">
                <a:solidFill>
                  <a:schemeClr val="bg2"/>
                </a:solidFill>
                <a:latin typeface="Times New Roman" pitchFamily="18" charset="0"/>
                <a:ea typeface="Calibri"/>
                <a:cs typeface="Times New Roman" pitchFamily="18" charset="0"/>
              </a:rPr>
              <a:t>genişləndirilməsi </a:t>
            </a:r>
            <a:r>
              <a:rPr lang="az-Latn-AZ" b="1" i="1" dirty="0">
                <a:solidFill>
                  <a:schemeClr val="bg2"/>
                </a:solidFill>
                <a:latin typeface="Times New Roman" pitchFamily="18" charset="0"/>
                <a:ea typeface="Calibri"/>
                <a:cs typeface="Times New Roman" pitchFamily="18" charset="0"/>
              </a:rPr>
              <a:t>nəzərdə tutulub ki, bu da indiki 3200 hektardan təqribən 6 min hektara qədər </a:t>
            </a:r>
            <a:r>
              <a:rPr lang="az-Latn-AZ" b="1" i="1" dirty="0" smtClean="0">
                <a:solidFill>
                  <a:schemeClr val="bg2"/>
                </a:solidFill>
                <a:latin typeface="Times New Roman" pitchFamily="18" charset="0"/>
                <a:ea typeface="Calibri"/>
                <a:cs typeface="Times New Roman" pitchFamily="18" charset="0"/>
              </a:rPr>
              <a:t>artacağına işarə edir. </a:t>
            </a:r>
            <a:r>
              <a:rPr lang="az-Latn-AZ" b="1" i="1" dirty="0" smtClean="0">
                <a:solidFill>
                  <a:schemeClr val="bg2"/>
                </a:solidFill>
                <a:latin typeface="Times New Roman" pitchFamily="18" charset="0"/>
                <a:ea typeface="Calibri"/>
                <a:cs typeface="Times New Roman" pitchFamily="18" charset="0"/>
              </a:rPr>
              <a:t>Əgər </a:t>
            </a:r>
            <a:r>
              <a:rPr lang="az-Latn-AZ" b="1" i="1" dirty="0">
                <a:solidFill>
                  <a:schemeClr val="bg2"/>
                </a:solidFill>
                <a:latin typeface="Times New Roman" pitchFamily="18" charset="0"/>
                <a:ea typeface="Calibri"/>
                <a:cs typeface="Times New Roman" pitchFamily="18" charset="0"/>
              </a:rPr>
              <a:t>orta məhsuldarlıq səviyyəsi 2 ton götürülərsə, ölkədə hər il 12 min ton quru tütün istehsal etmək mümkündür. Bu isə yeni ixrac imkanı deməkdir</a:t>
            </a:r>
            <a:r>
              <a:rPr lang="az-Latn-AZ" b="1" i="1" dirty="0" smtClean="0">
                <a:solidFill>
                  <a:schemeClr val="bg2"/>
                </a:solidFill>
                <a:latin typeface="Times New Roman" pitchFamily="18" charset="0"/>
                <a:ea typeface="Calibri"/>
                <a:cs typeface="Times New Roman" pitchFamily="18" charset="0"/>
              </a:rPr>
              <a:t>. Ümumi dinamikadan məlumdur ki, yüksək məhsuldarlıq 28,4 s/ha olmuşdur. </a:t>
            </a:r>
            <a:endParaRPr lang="en-US" b="1" i="1" dirty="0" smtClean="0">
              <a:solidFill>
                <a:schemeClr val="bg2"/>
              </a:solidFill>
              <a:latin typeface="Times New Roman" pitchFamily="18" charset="0"/>
              <a:ea typeface="Calibri"/>
              <a:cs typeface="Times New Roman" pitchFamily="18" charset="0"/>
            </a:endParaRPr>
          </a:p>
          <a:p>
            <a:pPr algn="just"/>
            <a:r>
              <a:rPr lang="en-US" b="1" i="1" dirty="0">
                <a:solidFill>
                  <a:schemeClr val="bg2"/>
                </a:solidFill>
                <a:latin typeface="Times New Roman" pitchFamily="18" charset="0"/>
                <a:ea typeface="Calibri"/>
                <a:cs typeface="Times New Roman" pitchFamily="18" charset="0"/>
              </a:rPr>
              <a:t>	</a:t>
            </a:r>
            <a:endParaRPr lang="az-Latn-AZ" b="1" i="1" dirty="0" smtClean="0">
              <a:solidFill>
                <a:schemeClr val="bg2"/>
              </a:solidFill>
              <a:latin typeface="Times New Roman" pitchFamily="18" charset="0"/>
              <a:ea typeface="Calibri"/>
              <a:cs typeface="Times New Roman" pitchFamily="18" charset="0"/>
            </a:endParaRPr>
          </a:p>
        </p:txBody>
      </p:sp>
      <p:cxnSp>
        <p:nvCxnSpPr>
          <p:cNvPr id="10" name="Straight Connector 9"/>
          <p:cNvCxnSpPr/>
          <p:nvPr/>
        </p:nvCxnSpPr>
        <p:spPr>
          <a:xfrm flipH="1">
            <a:off x="506771" y="3866923"/>
            <a:ext cx="4961988" cy="1"/>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861595" y="3867193"/>
            <a:ext cx="5740177" cy="6100"/>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xmlns="" val="1019133880"/>
              </p:ext>
            </p:extLst>
          </p:nvPr>
        </p:nvGraphicFramePr>
        <p:xfrm>
          <a:off x="6691309" y="979714"/>
          <a:ext cx="4795520" cy="313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502229" y="403164"/>
            <a:ext cx="91657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az-Latn-AZ" b="1" dirty="0" smtClean="0">
                <a:solidFill>
                  <a:schemeClr val="bg1"/>
                </a:solidFill>
                <a:latin typeface="Times New Roman" pitchFamily="18" charset="0"/>
                <a:cs typeface="Times New Roman" pitchFamily="18" charset="0"/>
              </a:rPr>
              <a:t>Müxtəlif illərdə ümumi və ayrı-ayrı iqtisadi rayonlar üzrə tütünün məhsuldarlığı (s/ha)  </a:t>
            </a:r>
            <a:endParaRPr lang="ru-RU" dirty="0">
              <a:solidFill>
                <a:schemeClr val="bg1"/>
              </a:solidFill>
              <a:latin typeface="Times New Roman" pitchFamily="18" charset="0"/>
              <a:cs typeface="Times New Roman"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xmlns="" val="2530351770"/>
              </p:ext>
            </p:extLst>
          </p:nvPr>
        </p:nvGraphicFramePr>
        <p:xfrm>
          <a:off x="289238" y="772496"/>
          <a:ext cx="5207323" cy="3169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616013811"/>
              </p:ext>
            </p:extLst>
          </p:nvPr>
        </p:nvGraphicFramePr>
        <p:xfrm>
          <a:off x="5751158" y="927549"/>
          <a:ext cx="5678491" cy="279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8905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425328594"/>
              </p:ext>
            </p:extLst>
          </p:nvPr>
        </p:nvGraphicFramePr>
        <p:xfrm>
          <a:off x="408704" y="492304"/>
          <a:ext cx="5795891" cy="307768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flipH="1">
            <a:off x="576241" y="3683671"/>
            <a:ext cx="5148776" cy="1387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flipH="1" flipV="1">
            <a:off x="6330464" y="3671473"/>
            <a:ext cx="5450915" cy="1219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Rectangle 7"/>
          <p:cNvSpPr/>
          <p:nvPr/>
        </p:nvSpPr>
        <p:spPr>
          <a:xfrm>
            <a:off x="289239" y="10894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xmlns="" val="161125404"/>
              </p:ext>
            </p:extLst>
          </p:nvPr>
        </p:nvGraphicFramePr>
        <p:xfrm>
          <a:off x="422423" y="598714"/>
          <a:ext cx="3092937" cy="294712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rot="10800000" flipV="1">
            <a:off x="408707" y="4674414"/>
            <a:ext cx="11372672" cy="461665"/>
          </a:xfrm>
          <a:prstGeom prst="rect">
            <a:avLst/>
          </a:prstGeom>
        </p:spPr>
        <p:txBody>
          <a:bodyPr wrap="square">
            <a:spAutoFit/>
          </a:bodyPr>
          <a:lstStyle/>
          <a:p>
            <a:pPr algn="just"/>
            <a:r>
              <a:rPr lang="az-Latn-AZ" sz="2400" i="1" dirty="0" smtClean="0">
                <a:solidFill>
                  <a:srgbClr val="FFC000"/>
                </a:solidFill>
              </a:rPr>
              <a:t>	 </a:t>
            </a:r>
            <a:endParaRPr lang="ru-RU" sz="2400" i="1" dirty="0">
              <a:solidFill>
                <a:srgbClr val="FFC000"/>
              </a:solidFill>
            </a:endParaRPr>
          </a:p>
        </p:txBody>
      </p:sp>
      <p:sp>
        <p:nvSpPr>
          <p:cNvPr id="3" name="Rectangle 2"/>
          <p:cNvSpPr/>
          <p:nvPr/>
        </p:nvSpPr>
        <p:spPr>
          <a:xfrm>
            <a:off x="408705" y="260468"/>
            <a:ext cx="1137267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az-Latn-AZ" b="1" dirty="0" smtClean="0">
                <a:solidFill>
                  <a:schemeClr val="bg1"/>
                </a:solidFill>
                <a:ea typeface="Calibri"/>
              </a:rPr>
              <a:t>Respublika üzrə tütün istehsalı göstəriciləri</a:t>
            </a:r>
            <a:endParaRPr lang="ru-RU" dirty="0">
              <a:solidFill>
                <a:schemeClr val="bg1"/>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66780" y="695959"/>
            <a:ext cx="2032000" cy="1224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998780" y="723399"/>
            <a:ext cx="1902069" cy="1209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66781" y="2047180"/>
            <a:ext cx="2163007" cy="1498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998780" y="2047180"/>
            <a:ext cx="1902069" cy="1498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8" name="Chart 17"/>
          <p:cNvGraphicFramePr>
            <a:graphicFrameLocks/>
          </p:cNvGraphicFramePr>
          <p:nvPr>
            <p:extLst>
              <p:ext uri="{D42A27DB-BD31-4B8C-83A1-F6EECF244321}">
                <p14:modId xmlns:p14="http://schemas.microsoft.com/office/powerpoint/2010/main" xmlns="" val="766423372"/>
              </p:ext>
            </p:extLst>
          </p:nvPr>
        </p:nvGraphicFramePr>
        <p:xfrm>
          <a:off x="3545841" y="695958"/>
          <a:ext cx="4420940" cy="2849881"/>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289239" y="3671474"/>
            <a:ext cx="11611611" cy="3000821"/>
          </a:xfrm>
          <a:prstGeom prst="rect">
            <a:avLst/>
          </a:prstGeom>
        </p:spPr>
        <p:txBody>
          <a:bodyPr wrap="square">
            <a:spAutoFit/>
          </a:bodyPr>
          <a:lstStyle/>
          <a:p>
            <a:pPr algn="just"/>
            <a:endParaRPr lang="az-Latn-AZ" sz="1400" b="1" dirty="0">
              <a:solidFill>
                <a:schemeClr val="bg1"/>
              </a:solidFill>
            </a:endParaRPr>
          </a:p>
          <a:p>
            <a:pPr algn="just"/>
            <a:r>
              <a:rPr lang="az-Latn-AZ"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Bildiyimiz kimi r</a:t>
            </a:r>
            <a:r>
              <a:rPr lang="en-US" sz="1400" b="1" i="1" dirty="0" err="1" smtClean="0">
                <a:solidFill>
                  <a:schemeClr val="bg1"/>
                </a:solidFill>
                <a:latin typeface="Times New Roman" pitchFamily="18" charset="0"/>
                <a:cs typeface="Times New Roman" pitchFamily="18" charset="0"/>
              </a:rPr>
              <a:t>espublikanın</a:t>
            </a:r>
            <a:r>
              <a:rPr lang="en-US" sz="1400" b="1" i="1" dirty="0" smtClean="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torpaq</a:t>
            </a:r>
            <a:r>
              <a:rPr lang="en-US" sz="1400" b="1" i="1" dirty="0" smtClean="0">
                <a:solidFill>
                  <a:schemeClr val="bg1"/>
                </a:solidFill>
                <a:latin typeface="Times New Roman" pitchFamily="18" charset="0"/>
                <a:cs typeface="Times New Roman" pitchFamily="18" charset="0"/>
              </a:rPr>
              <a:t>-</a:t>
            </a:r>
            <a:r>
              <a:rPr lang="en-US" sz="1400" b="1" i="1" dirty="0" err="1" smtClean="0">
                <a:solidFill>
                  <a:schemeClr val="bg1"/>
                </a:solidFill>
                <a:latin typeface="Times New Roman" pitchFamily="18" charset="0"/>
                <a:cs typeface="Times New Roman" pitchFamily="18" charset="0"/>
              </a:rPr>
              <a:t>iqlim</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şəraiti</a:t>
            </a:r>
            <a:r>
              <a:rPr lang="en-US" sz="1400" b="1" i="1" dirty="0">
                <a:solidFill>
                  <a:schemeClr val="bg1"/>
                </a:solidFill>
                <a:latin typeface="Times New Roman" pitchFamily="18" charset="0"/>
                <a:cs typeface="Times New Roman" pitchFamily="18" charset="0"/>
              </a:rPr>
              <a:t> 1 </a:t>
            </a:r>
            <a:r>
              <a:rPr lang="en-US" sz="1400" b="1" i="1" dirty="0" err="1">
                <a:solidFill>
                  <a:schemeClr val="bg1"/>
                </a:solidFill>
                <a:latin typeface="Times New Roman" pitchFamily="18" charset="0"/>
                <a:cs typeface="Times New Roman" pitchFamily="18" charset="0"/>
              </a:rPr>
              <a:t>hektar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sahədən</a:t>
            </a:r>
            <a:r>
              <a:rPr lang="en-US" sz="1400" b="1" i="1" dirty="0">
                <a:solidFill>
                  <a:schemeClr val="bg1"/>
                </a:solidFill>
                <a:latin typeface="Times New Roman" pitchFamily="18" charset="0"/>
                <a:cs typeface="Times New Roman" pitchFamily="18" charset="0"/>
              </a:rPr>
              <a:t> 35-37 </a:t>
            </a:r>
            <a:r>
              <a:rPr lang="en-US" sz="1400" b="1" i="1" dirty="0" err="1">
                <a:solidFill>
                  <a:schemeClr val="bg1"/>
                </a:solidFill>
                <a:latin typeface="Times New Roman" pitchFamily="18" charset="0"/>
                <a:cs typeface="Times New Roman" pitchFamily="18" charset="0"/>
              </a:rPr>
              <a:t>sentner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keyfiyyətli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alınmasına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imkan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verir</a:t>
            </a:r>
            <a:r>
              <a:rPr lang="en-US"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X</a:t>
            </a:r>
            <a:r>
              <a:rPr lang="en-US" sz="1400" b="1" i="1" dirty="0" err="1" smtClean="0">
                <a:solidFill>
                  <a:schemeClr val="bg1"/>
                </a:solidFill>
                <a:latin typeface="Times New Roman" pitchFamily="18" charset="0"/>
                <a:cs typeface="Times New Roman" pitchFamily="18" charset="0"/>
              </a:rPr>
              <a:t>üsusilə</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yaz</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payız</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aylarında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iqlimin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olması</a:t>
            </a:r>
            <a:r>
              <a:rPr lang="en-US" sz="1400" b="1" i="1" dirty="0">
                <a:solidFill>
                  <a:schemeClr val="bg1"/>
                </a:solidFill>
                <a:latin typeface="Times New Roman" pitchFamily="18" charset="0"/>
                <a:cs typeface="Times New Roman" pitchFamily="18" charset="0"/>
              </a:rPr>
              <a:t> </a:t>
            </a:r>
            <a:r>
              <a:rPr lang="en-US" sz="1400" b="1" i="1" dirty="0" err="1" smtClean="0">
                <a:solidFill>
                  <a:schemeClr val="bg1"/>
                </a:solidFill>
                <a:latin typeface="Times New Roman" pitchFamily="18" charset="0"/>
                <a:cs typeface="Times New Roman" pitchFamily="18" charset="0"/>
              </a:rPr>
              <a:t>yüksəkkeyfiyyətli</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məhsul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alınması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üçün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əlverişlidir</a:t>
            </a:r>
            <a:r>
              <a:rPr lang="en-US"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 Ə</a:t>
            </a:r>
            <a:r>
              <a:rPr lang="en-US" sz="1400" b="1" i="1" dirty="0" smtClean="0">
                <a:solidFill>
                  <a:schemeClr val="bg1"/>
                </a:solidFill>
                <a:latin typeface="Times New Roman" pitchFamily="18" charset="0"/>
                <a:cs typeface="Times New Roman" pitchFamily="18" charset="0"/>
              </a:rPr>
              <a:t>n </a:t>
            </a:r>
            <a:r>
              <a:rPr lang="en-US" sz="1400" b="1" i="1" dirty="0" err="1">
                <a:solidFill>
                  <a:schemeClr val="bg1"/>
                </a:solidFill>
                <a:latin typeface="Times New Roman" pitchFamily="18" charset="0"/>
                <a:cs typeface="Times New Roman" pitchFamily="18" charset="0"/>
              </a:rPr>
              <a:t>keyfiyyətli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məhsul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Şəki-Zaqatala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bölgəsində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Naxçıvan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Muxtar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Respublikasında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əldə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olunur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Lakin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müstəqilliyin</a:t>
            </a:r>
            <a:r>
              <a:rPr lang="en-US" sz="1400" b="1" i="1" dirty="0">
                <a:solidFill>
                  <a:schemeClr val="bg1"/>
                </a:solidFill>
                <a:latin typeface="Times New Roman" pitchFamily="18" charset="0"/>
                <a:cs typeface="Times New Roman" pitchFamily="18" charset="0"/>
              </a:rPr>
              <a:t> ilk </a:t>
            </a:r>
            <a:r>
              <a:rPr lang="en-US" sz="1400" b="1" i="1" dirty="0" err="1">
                <a:solidFill>
                  <a:schemeClr val="bg1"/>
                </a:solidFill>
                <a:latin typeface="Times New Roman" pitchFamily="18" charset="0"/>
                <a:cs typeface="Times New Roman" pitchFamily="18" charset="0"/>
              </a:rPr>
              <a:t>illərində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sahələrdə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baş</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vermiş</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tənəzzül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tütünçülükdə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özünü</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göstərmiş</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əkini</a:t>
            </a:r>
            <a:r>
              <a:rPr lang="en-US"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                        </a:t>
            </a:r>
            <a:r>
              <a:rPr lang="en-US" sz="1400" b="1" i="1" dirty="0" err="1" smtClean="0">
                <a:solidFill>
                  <a:schemeClr val="bg1"/>
                </a:solidFill>
                <a:latin typeface="Times New Roman" pitchFamily="18" charset="0"/>
                <a:cs typeface="Times New Roman" pitchFamily="18" charset="0"/>
              </a:rPr>
              <a:t>və</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xeyli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azalmışdır</a:t>
            </a:r>
            <a:r>
              <a:rPr lang="en-US" sz="1400" b="1" i="1" dirty="0">
                <a:solidFill>
                  <a:schemeClr val="bg1"/>
                </a:solidFill>
                <a:latin typeface="Times New Roman" pitchFamily="18" charset="0"/>
                <a:cs typeface="Times New Roman" pitchFamily="18" charset="0"/>
              </a:rPr>
              <a:t>. 2015-ci </a:t>
            </a:r>
            <a:r>
              <a:rPr lang="en-US" sz="1400" b="1" i="1" dirty="0" err="1">
                <a:solidFill>
                  <a:schemeClr val="bg1"/>
                </a:solidFill>
                <a:latin typeface="Times New Roman" pitchFamily="18" charset="0"/>
                <a:cs typeface="Times New Roman" pitchFamily="18" charset="0"/>
              </a:rPr>
              <a:t>ildə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bu</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bitkinin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əkin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sahəsi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azalaraq</a:t>
            </a:r>
            <a:r>
              <a:rPr lang="en-US" sz="1400" b="1" i="1" dirty="0">
                <a:solidFill>
                  <a:schemeClr val="bg1"/>
                </a:solidFill>
                <a:latin typeface="Times New Roman" pitchFamily="18" charset="0"/>
                <a:cs typeface="Times New Roman" pitchFamily="18" charset="0"/>
              </a:rPr>
              <a:t> 1,4 min </a:t>
            </a:r>
            <a:r>
              <a:rPr lang="en-US" sz="1400" b="1" i="1" dirty="0" err="1">
                <a:solidFill>
                  <a:schemeClr val="bg1"/>
                </a:solidFill>
                <a:latin typeface="Times New Roman" pitchFamily="18" charset="0"/>
                <a:cs typeface="Times New Roman" pitchFamily="18" charset="0"/>
              </a:rPr>
              <a:t>hektara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məhsul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isə</a:t>
            </a:r>
            <a:r>
              <a:rPr lang="en-US" sz="1400" b="1" i="1" dirty="0">
                <a:solidFill>
                  <a:schemeClr val="bg1"/>
                </a:solidFill>
                <a:latin typeface="Times New Roman" pitchFamily="18" charset="0"/>
                <a:cs typeface="Times New Roman" pitchFamily="18" charset="0"/>
              </a:rPr>
              <a:t> 3,5 min </a:t>
            </a:r>
            <a:r>
              <a:rPr lang="en-US" sz="1400" b="1" i="1" dirty="0" err="1">
                <a:solidFill>
                  <a:schemeClr val="bg1"/>
                </a:solidFill>
                <a:latin typeface="Times New Roman" pitchFamily="18" charset="0"/>
                <a:cs typeface="Times New Roman" pitchFamily="18" charset="0"/>
              </a:rPr>
              <a:t>tona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qədər</a:t>
            </a:r>
            <a:r>
              <a:rPr lang="en-US"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 enmişdir</a:t>
            </a:r>
            <a:r>
              <a:rPr lang="en-US" sz="14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Q</a:t>
            </a:r>
            <a:r>
              <a:rPr lang="en-US" sz="1400" b="1" i="1" dirty="0" err="1" smtClean="0">
                <a:solidFill>
                  <a:schemeClr val="bg1"/>
                </a:solidFill>
                <a:latin typeface="Times New Roman" pitchFamily="18" charset="0"/>
                <a:cs typeface="Times New Roman" pitchFamily="18" charset="0"/>
              </a:rPr>
              <a:t>eyd</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edək</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ki</a:t>
            </a:r>
            <a:r>
              <a:rPr lang="en-US" sz="1400" b="1" i="1" dirty="0">
                <a:solidFill>
                  <a:schemeClr val="bg1"/>
                </a:solidFill>
                <a:latin typeface="Times New Roman" pitchFamily="18" charset="0"/>
                <a:cs typeface="Times New Roman" pitchFamily="18" charset="0"/>
              </a:rPr>
              <a:t>, </a:t>
            </a:r>
            <a:r>
              <a:rPr lang="en-US" sz="1400" b="1" i="1" dirty="0" smtClean="0">
                <a:solidFill>
                  <a:schemeClr val="bg1"/>
                </a:solidFill>
                <a:latin typeface="Times New Roman" pitchFamily="18" charset="0"/>
                <a:cs typeface="Times New Roman" pitchFamily="18" charset="0"/>
              </a:rPr>
              <a:t>1986-cı </a:t>
            </a:r>
            <a:r>
              <a:rPr lang="en-US" sz="1400" b="1" i="1" dirty="0" err="1">
                <a:solidFill>
                  <a:schemeClr val="bg1"/>
                </a:solidFill>
                <a:latin typeface="Times New Roman" pitchFamily="18" charset="0"/>
                <a:cs typeface="Times New Roman" pitchFamily="18" charset="0"/>
              </a:rPr>
              <a:t>ildə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Azərbaycanda</a:t>
            </a:r>
            <a:r>
              <a:rPr lang="en-US" sz="1400" b="1" i="1" dirty="0">
                <a:solidFill>
                  <a:schemeClr val="bg1"/>
                </a:solidFill>
                <a:latin typeface="Times New Roman" pitchFamily="18" charset="0"/>
                <a:cs typeface="Times New Roman" pitchFamily="18" charset="0"/>
              </a:rPr>
              <a:t> </a:t>
            </a:r>
            <a:r>
              <a:rPr lang="en-US" sz="1400" b="1" i="1" dirty="0" smtClean="0">
                <a:solidFill>
                  <a:schemeClr val="bg1"/>
                </a:solidFill>
                <a:latin typeface="Times New Roman" pitchFamily="18" charset="0"/>
                <a:cs typeface="Times New Roman" pitchFamily="18" charset="0"/>
              </a:rPr>
              <a:t>16,7 </a:t>
            </a:r>
            <a:r>
              <a:rPr lang="en-US" sz="1400" b="1" i="1" dirty="0">
                <a:solidFill>
                  <a:schemeClr val="bg1"/>
                </a:solidFill>
                <a:latin typeface="Times New Roman" pitchFamily="18" charset="0"/>
                <a:cs typeface="Times New Roman" pitchFamily="18" charset="0"/>
              </a:rPr>
              <a:t>min </a:t>
            </a:r>
            <a:r>
              <a:rPr lang="en-US" sz="1400" b="1" i="1" dirty="0" err="1">
                <a:solidFill>
                  <a:schemeClr val="bg1"/>
                </a:solidFill>
                <a:latin typeface="Times New Roman" pitchFamily="18" charset="0"/>
                <a:cs typeface="Times New Roman" pitchFamily="18" charset="0"/>
              </a:rPr>
              <a:t>hektar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sahədən</a:t>
            </a:r>
            <a:r>
              <a:rPr lang="en-US" sz="1400" b="1" i="1" dirty="0">
                <a:solidFill>
                  <a:schemeClr val="bg1"/>
                </a:solidFill>
                <a:latin typeface="Times New Roman" pitchFamily="18" charset="0"/>
                <a:cs typeface="Times New Roman" pitchFamily="18" charset="0"/>
              </a:rPr>
              <a:t> 65,2 min ton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olunsa</a:t>
            </a:r>
            <a:r>
              <a:rPr lang="en-US" sz="1400" b="1" i="1" dirty="0">
                <a:solidFill>
                  <a:schemeClr val="bg1"/>
                </a:solidFill>
                <a:latin typeface="Times New Roman" pitchFamily="18" charset="0"/>
                <a:cs typeface="Times New Roman" pitchFamily="18" charset="0"/>
              </a:rPr>
              <a:t> da (</a:t>
            </a:r>
            <a:r>
              <a:rPr lang="en-US" sz="1400" b="1" i="1" dirty="0" err="1">
                <a:solidFill>
                  <a:schemeClr val="bg1"/>
                </a:solidFill>
                <a:latin typeface="Times New Roman" pitchFamily="18" charset="0"/>
                <a:cs typeface="Times New Roman" pitchFamily="18" charset="0"/>
              </a:rPr>
              <a:t>məhsuldarlıq</a:t>
            </a:r>
            <a:r>
              <a:rPr lang="en-US" sz="1400" b="1" i="1" dirty="0">
                <a:solidFill>
                  <a:schemeClr val="bg1"/>
                </a:solidFill>
                <a:latin typeface="Times New Roman" pitchFamily="18" charset="0"/>
                <a:cs typeface="Times New Roman" pitchFamily="18" charset="0"/>
              </a:rPr>
              <a:t> 39 ha\</a:t>
            </a:r>
            <a:r>
              <a:rPr lang="en-US" sz="1400" b="1" i="1" dirty="0" err="1">
                <a:solidFill>
                  <a:schemeClr val="bg1"/>
                </a:solidFill>
                <a:latin typeface="Times New Roman" pitchFamily="18" charset="0"/>
                <a:cs typeface="Times New Roman" pitchFamily="18" charset="0"/>
              </a:rPr>
              <a:t>sentner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sonrakı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illər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istehsalında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azalma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müşahidə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edilib</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Bunun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əsas</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səbəblərindən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biri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məhsuldarlığın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aşağı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düşməsi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fermerlərin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keyfiyyətli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xəstəliyə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davamlı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sortları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ilə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təmin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edilməməsi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və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nəticədə</a:t>
            </a:r>
            <a:r>
              <a:rPr lang="en-US" sz="1400" b="1" i="1" dirty="0">
                <a:solidFill>
                  <a:schemeClr val="bg1"/>
                </a:solidFill>
                <a:latin typeface="Times New Roman" pitchFamily="18" charset="0"/>
                <a:cs typeface="Times New Roman" pitchFamily="18" charset="0"/>
              </a:rPr>
              <a:t> </a:t>
            </a:r>
            <a:r>
              <a:rPr lang="en-US" sz="1400" b="1" i="1" dirty="0" err="1" smtClean="0">
                <a:solidFill>
                  <a:schemeClr val="bg1"/>
                </a:solidFill>
                <a:latin typeface="Times New Roman" pitchFamily="18" charset="0"/>
                <a:cs typeface="Times New Roman" pitchFamily="18" charset="0"/>
              </a:rPr>
              <a:t>rəqabətqabliyyətli</a:t>
            </a:r>
            <a:r>
              <a:rPr lang="en-US" sz="1400" b="1" i="1" dirty="0" smtClean="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məhsul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istehsalında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ciddi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problemlərin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yaşanması</a:t>
            </a:r>
            <a:r>
              <a:rPr lang="en-US" sz="1400" b="1" i="1" dirty="0">
                <a:solidFill>
                  <a:schemeClr val="bg1"/>
                </a:solidFill>
                <a:latin typeface="Times New Roman" pitchFamily="18" charset="0"/>
                <a:cs typeface="Times New Roman" pitchFamily="18" charset="0"/>
              </a:rPr>
              <a:t> </a:t>
            </a:r>
            <a:r>
              <a:rPr lang="en-US" sz="1400" b="1" i="1" dirty="0" err="1" smtClean="0">
                <a:solidFill>
                  <a:schemeClr val="bg1"/>
                </a:solidFill>
                <a:latin typeface="Times New Roman" pitchFamily="18" charset="0"/>
                <a:cs typeface="Times New Roman" pitchFamily="18" charset="0"/>
              </a:rPr>
              <a:t>idi</a:t>
            </a:r>
            <a:r>
              <a:rPr lang="en-US" sz="1400" b="1" i="1" dirty="0" smtClean="0">
                <a:solidFill>
                  <a:schemeClr val="bg1"/>
                </a:solidFill>
                <a:latin typeface="Times New Roman" pitchFamily="18" charset="0"/>
                <a:cs typeface="Times New Roman" pitchFamily="18" charset="0"/>
              </a:rPr>
              <a:t>.</a:t>
            </a:r>
            <a:r>
              <a:rPr lang="az-Latn-AZ" sz="1400" b="1" i="1" dirty="0">
                <a:solidFill>
                  <a:schemeClr val="bg1"/>
                </a:solidFill>
                <a:latin typeface="Times New Roman" pitchFamily="18" charset="0"/>
                <a:cs typeface="Times New Roman" pitchFamily="18" charset="0"/>
              </a:rPr>
              <a:t> </a:t>
            </a:r>
            <a:endParaRPr lang="az-Latn-AZ" sz="1400" b="1" i="1" dirty="0" smtClean="0">
              <a:solidFill>
                <a:schemeClr val="bg1"/>
              </a:solidFill>
              <a:latin typeface="Times New Roman" pitchFamily="18" charset="0"/>
              <a:cs typeface="Times New Roman" pitchFamily="18" charset="0"/>
            </a:endParaRPr>
          </a:p>
          <a:p>
            <a:pPr algn="just"/>
            <a:r>
              <a:rPr lang="az-Latn-AZ" sz="1400" b="1" i="1" dirty="0">
                <a:solidFill>
                  <a:schemeClr val="bg1"/>
                </a:solidFill>
                <a:latin typeface="Times New Roman" pitchFamily="18" charset="0"/>
                <a:cs typeface="Times New Roman" pitchFamily="18" charset="0"/>
              </a:rPr>
              <a:t>	</a:t>
            </a:r>
            <a:r>
              <a:rPr lang="en-US" sz="1400" b="1" i="1" dirty="0" smtClean="0">
                <a:solidFill>
                  <a:schemeClr val="bg1"/>
                </a:solidFill>
                <a:latin typeface="Times New Roman" pitchFamily="18" charset="0"/>
                <a:cs typeface="Times New Roman" pitchFamily="18" charset="0"/>
              </a:rPr>
              <a:t>2016-cı </a:t>
            </a:r>
            <a:r>
              <a:rPr lang="en-US" sz="1400" b="1" i="1" dirty="0" err="1">
                <a:solidFill>
                  <a:schemeClr val="bg1"/>
                </a:solidFill>
                <a:latin typeface="Times New Roman" pitchFamily="18" charset="0"/>
                <a:cs typeface="Times New Roman" pitchFamily="18" charset="0"/>
              </a:rPr>
              <a:t>ilin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məlumatına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əsasən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ölkədə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a:t>
            </a:r>
            <a:r>
              <a:rPr lang="en-US" sz="1400" b="1" i="1" dirty="0">
                <a:solidFill>
                  <a:schemeClr val="bg1"/>
                </a:solidFill>
                <a:latin typeface="Times New Roman" pitchFamily="18" charset="0"/>
                <a:cs typeface="Times New Roman" pitchFamily="18" charset="0"/>
              </a:rPr>
              <a:t> </a:t>
            </a:r>
            <a:r>
              <a:rPr lang="en-US" sz="1400" b="1" i="1" dirty="0" err="1" smtClean="0">
                <a:solidFill>
                  <a:schemeClr val="bg1"/>
                </a:solidFill>
                <a:latin typeface="Times New Roman" pitchFamily="18" charset="0"/>
                <a:cs typeface="Times New Roman" pitchFamily="18" charset="0"/>
              </a:rPr>
              <a:t>olun</a:t>
            </a:r>
            <a:r>
              <a:rPr lang="az-Latn-AZ" sz="1400" b="1" i="1" dirty="0" smtClean="0">
                <a:solidFill>
                  <a:schemeClr val="bg1"/>
                </a:solidFill>
                <a:latin typeface="Times New Roman" pitchFamily="18" charset="0"/>
                <a:cs typeface="Times New Roman" pitchFamily="18" charset="0"/>
              </a:rPr>
              <a:t>a</a:t>
            </a:r>
            <a:r>
              <a:rPr lang="en-US" sz="1400" b="1" i="1" dirty="0" smtClean="0">
                <a:solidFill>
                  <a:schemeClr val="bg1"/>
                </a:solidFill>
                <a:latin typeface="Times New Roman" pitchFamily="18" charset="0"/>
                <a:cs typeface="Times New Roman" pitchFamily="18" charset="0"/>
              </a:rPr>
              <a:t>n </a:t>
            </a:r>
            <a:r>
              <a:rPr lang="en-US" sz="1400" b="1" i="1" dirty="0" err="1">
                <a:solidFill>
                  <a:schemeClr val="bg1"/>
                </a:solidFill>
                <a:latin typeface="Times New Roman" pitchFamily="18" charset="0"/>
                <a:cs typeface="Times New Roman" pitchFamily="18" charset="0"/>
              </a:rPr>
              <a:t>tütünün</a:t>
            </a:r>
            <a:r>
              <a:rPr lang="en-US" sz="1400" b="1" i="1" dirty="0">
                <a:solidFill>
                  <a:schemeClr val="bg1"/>
                </a:solidFill>
                <a:latin typeface="Times New Roman" pitchFamily="18" charset="0"/>
                <a:cs typeface="Times New Roman" pitchFamily="18" charset="0"/>
              </a:rPr>
              <a:t> 98,5 </a:t>
            </a:r>
            <a:r>
              <a:rPr lang="en-US" sz="1400" b="1" i="1" dirty="0" err="1">
                <a:solidFill>
                  <a:schemeClr val="bg1"/>
                </a:solidFill>
                <a:latin typeface="Times New Roman" pitchFamily="18" charset="0"/>
                <a:cs typeface="Times New Roman" pitchFamily="18" charset="0"/>
              </a:rPr>
              <a:t>faizi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Şəki-Zaqatala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iqtisadi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rayonun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payına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düşür</a:t>
            </a:r>
            <a:r>
              <a:rPr lang="en-US" sz="1400" b="1" i="1" dirty="0">
                <a:solidFill>
                  <a:schemeClr val="bg1"/>
                </a:solidFill>
                <a:latin typeface="Times New Roman" pitchFamily="18" charset="0"/>
                <a:cs typeface="Times New Roman" pitchFamily="18" charset="0"/>
              </a:rPr>
              <a:t>. Bu </a:t>
            </a:r>
            <a:r>
              <a:rPr lang="en-US" sz="1400" b="1" i="1" dirty="0" err="1">
                <a:solidFill>
                  <a:schemeClr val="bg1"/>
                </a:solidFill>
                <a:latin typeface="Times New Roman" pitchFamily="18" charset="0"/>
                <a:cs typeface="Times New Roman" pitchFamily="18" charset="0"/>
              </a:rPr>
              <a:t>iqtisadi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rayonda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Şəki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xüsusən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fərqlənir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Şəkili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fermerlər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ölkədə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olunan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tütünün</a:t>
            </a:r>
            <a:r>
              <a:rPr lang="en-US" sz="1400" b="1" i="1" dirty="0">
                <a:solidFill>
                  <a:schemeClr val="bg1"/>
                </a:solidFill>
                <a:latin typeface="Times New Roman" pitchFamily="18" charset="0"/>
                <a:cs typeface="Times New Roman" pitchFamily="18" charset="0"/>
              </a:rPr>
              <a:t> 68 </a:t>
            </a:r>
            <a:r>
              <a:rPr lang="en-US" sz="1400" b="1" i="1" dirty="0" err="1">
                <a:solidFill>
                  <a:schemeClr val="bg1"/>
                </a:solidFill>
                <a:latin typeface="Times New Roman" pitchFamily="18" charset="0"/>
                <a:cs typeface="Times New Roman" pitchFamily="18" charset="0"/>
              </a:rPr>
              <a:t>faizindən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çoxunu</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edirlər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Növbəti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beş</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ildə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Şəki-Zaqatala</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iqtisadi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rayonu</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ilə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yanaşı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təbii-iqlim</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şəraiti</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münasib</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olan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digər</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bölgələrdə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tütün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istehsalının</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artırılması</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nəzərdə</a:t>
            </a:r>
            <a:r>
              <a:rPr lang="en-US" sz="1400" b="1" i="1" dirty="0">
                <a:solidFill>
                  <a:schemeClr val="bg1"/>
                </a:solidFill>
                <a:latin typeface="Times New Roman" pitchFamily="18" charset="0"/>
                <a:cs typeface="Times New Roman" pitchFamily="18" charset="0"/>
              </a:rPr>
              <a:t> </a:t>
            </a:r>
            <a:r>
              <a:rPr lang="en-US" sz="1400" b="1" i="1" dirty="0" err="1">
                <a:solidFill>
                  <a:schemeClr val="bg1"/>
                </a:solidFill>
                <a:latin typeface="Times New Roman" pitchFamily="18" charset="0"/>
                <a:cs typeface="Times New Roman" pitchFamily="18" charset="0"/>
              </a:rPr>
              <a:t>tutulu</a:t>
            </a:r>
            <a:r>
              <a:rPr lang="en-US" sz="1400" b="1" dirty="0" err="1">
                <a:solidFill>
                  <a:schemeClr val="bg1"/>
                </a:solidFill>
                <a:latin typeface="Times New Roman" pitchFamily="18" charset="0"/>
                <a:cs typeface="Times New Roman" pitchFamily="18" charset="0"/>
              </a:rPr>
              <a:t>r</a:t>
            </a:r>
            <a:r>
              <a:rPr lang="en-US" sz="1400" b="1" dirty="0" smtClean="0">
                <a:solidFill>
                  <a:schemeClr val="bg1"/>
                </a:solidFill>
                <a:latin typeface="Times New Roman" pitchFamily="18" charset="0"/>
                <a:cs typeface="Times New Roman" pitchFamily="18" charset="0"/>
              </a:rPr>
              <a:t>.</a:t>
            </a:r>
            <a:endParaRPr lang="az-Latn-AZ" sz="1400" b="1" dirty="0" smtClean="0">
              <a:solidFill>
                <a:schemeClr val="bg1"/>
              </a:solidFill>
              <a:latin typeface="Times New Roman" pitchFamily="18" charset="0"/>
              <a:cs typeface="Times New Roman" pitchFamily="18" charset="0"/>
            </a:endParaRPr>
          </a:p>
          <a:p>
            <a:pPr algn="just">
              <a:lnSpc>
                <a:spcPct val="150000"/>
              </a:lnSpc>
            </a:pPr>
            <a:endParaRPr lang="az-Latn-AZ" sz="1400" b="1" dirty="0" smtClean="0">
              <a:solidFill>
                <a:schemeClr val="bg1"/>
              </a:solidFill>
              <a:latin typeface="Times New Roman" pitchFamily="18" charset="0"/>
              <a:cs typeface="Times New Roman" pitchFamily="18" charset="0"/>
            </a:endParaRPr>
          </a:p>
          <a:p>
            <a:pPr algn="just"/>
            <a:endParaRPr lang="ru-RU" sz="1400" dirty="0">
              <a:solidFill>
                <a:schemeClr val="bg1"/>
              </a:solidFill>
            </a:endParaRPr>
          </a:p>
        </p:txBody>
      </p:sp>
    </p:spTree>
    <p:extLst>
      <p:ext uri="{BB962C8B-B14F-4D97-AF65-F5344CB8AC3E}">
        <p14:creationId xmlns:p14="http://schemas.microsoft.com/office/powerpoint/2010/main" xmlns="" val="143283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cxnSp>
        <p:nvCxnSpPr>
          <p:cNvPr id="10" name="Straight Connector 9"/>
          <p:cNvCxnSpPr/>
          <p:nvPr/>
        </p:nvCxnSpPr>
        <p:spPr>
          <a:xfrm flipH="1" flipV="1">
            <a:off x="505675" y="2907486"/>
            <a:ext cx="5148776" cy="12197"/>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212011" y="2914053"/>
            <a:ext cx="5148776" cy="12197"/>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10800000" flipV="1">
            <a:off x="407705" y="1681669"/>
            <a:ext cx="11470640" cy="5139869"/>
          </a:xfrm>
          <a:prstGeom prst="rect">
            <a:avLst/>
          </a:prstGeom>
        </p:spPr>
        <p:txBody>
          <a:bodyPr wrap="square">
            <a:spAutoFit/>
          </a:bodyPr>
          <a:lstStyle/>
          <a:p>
            <a:pPr algn="just"/>
            <a:r>
              <a:rPr lang="az-Latn-AZ" sz="2400" i="1" dirty="0" smtClean="0">
                <a:solidFill>
                  <a:srgbClr val="FFC000"/>
                </a:solidFill>
              </a:rPr>
              <a:t>	</a:t>
            </a:r>
          </a:p>
          <a:p>
            <a:pPr algn="just"/>
            <a:endParaRPr lang="az-Latn-AZ" sz="2400" i="1" dirty="0">
              <a:solidFill>
                <a:srgbClr val="FFC000"/>
              </a:solidFill>
            </a:endParaRPr>
          </a:p>
          <a:p>
            <a:pPr algn="just"/>
            <a:r>
              <a:rPr lang="az-Latn-AZ" sz="2400" i="1" dirty="0" smtClean="0">
                <a:solidFill>
                  <a:srgbClr val="FFC000"/>
                </a:solidFill>
              </a:rPr>
              <a:t>	</a:t>
            </a:r>
          </a:p>
          <a:p>
            <a:pPr algn="just"/>
            <a:r>
              <a:rPr lang="az-Latn-AZ" sz="2400" i="1" dirty="0">
                <a:solidFill>
                  <a:srgbClr val="FFC000"/>
                </a:solidFill>
              </a:rPr>
              <a:t>	</a:t>
            </a:r>
            <a:endParaRPr lang="az-Latn-AZ" sz="2400" i="1" dirty="0" smtClean="0">
              <a:solidFill>
                <a:srgbClr val="FFC000"/>
              </a:solidFill>
            </a:endParaRPr>
          </a:p>
          <a:p>
            <a:pPr algn="just"/>
            <a:r>
              <a:rPr lang="az-Latn-AZ" sz="2400" i="1" dirty="0" smtClean="0">
                <a:solidFill>
                  <a:srgbClr val="FFC000"/>
                </a:solidFill>
              </a:rPr>
              <a:t>	</a:t>
            </a:r>
            <a:r>
              <a:rPr lang="az-Latn-AZ" sz="1600" b="1" i="1" dirty="0" smtClean="0">
                <a:solidFill>
                  <a:schemeClr val="bg1"/>
                </a:solidFill>
              </a:rPr>
              <a:t>Ölkəmizdə tütünçülüyün </a:t>
            </a:r>
            <a:r>
              <a:rPr lang="az-Latn-AZ" sz="1600" b="1" i="1" dirty="0">
                <a:solidFill>
                  <a:schemeClr val="bg1"/>
                </a:solidFill>
              </a:rPr>
              <a:t>tam </a:t>
            </a:r>
            <a:r>
              <a:rPr lang="az-Latn-AZ" sz="1600" b="1" i="1" dirty="0" smtClean="0">
                <a:solidFill>
                  <a:schemeClr val="bg1"/>
                </a:solidFill>
              </a:rPr>
              <a:t>bərpa olunması </a:t>
            </a:r>
            <a:r>
              <a:rPr lang="az-Latn-AZ" sz="1600" b="1" i="1" dirty="0">
                <a:solidFill>
                  <a:schemeClr val="bg1"/>
                </a:solidFill>
              </a:rPr>
              <a:t>üçün ilk növbədə onun bazarı müəyyənləşdirilməli, sonra isə </a:t>
            </a:r>
            <a:r>
              <a:rPr lang="az-Latn-AZ" sz="1600" b="1" i="1" dirty="0" smtClean="0">
                <a:solidFill>
                  <a:schemeClr val="bg1"/>
                </a:solidFill>
              </a:rPr>
              <a:t>yüksəkkeyfiyyətli </a:t>
            </a:r>
            <a:r>
              <a:rPr lang="az-Latn-AZ" sz="1600" b="1" i="1" dirty="0">
                <a:solidFill>
                  <a:schemeClr val="bg1"/>
                </a:solidFill>
              </a:rPr>
              <a:t>toxum </a:t>
            </a:r>
            <a:r>
              <a:rPr lang="az-Latn-AZ" sz="1600" b="1" i="1" dirty="0" smtClean="0">
                <a:solidFill>
                  <a:schemeClr val="bg1"/>
                </a:solidFill>
              </a:rPr>
              <a:t>istehsalı artırılmalıdır. Qeyd olunduğu </a:t>
            </a:r>
            <a:r>
              <a:rPr lang="az-Latn-AZ" sz="1600" b="1" i="1" dirty="0" smtClean="0">
                <a:solidFill>
                  <a:schemeClr val="bg1"/>
                </a:solidFill>
              </a:rPr>
              <a:t>kimi, fermer </a:t>
            </a:r>
            <a:r>
              <a:rPr lang="az-Latn-AZ" sz="1600" b="1" i="1" dirty="0">
                <a:solidFill>
                  <a:schemeClr val="bg1"/>
                </a:solidFill>
              </a:rPr>
              <a:t>təsərrüfatlarında və tütün emalı müəssisələrində </a:t>
            </a:r>
            <a:r>
              <a:rPr lang="az-Latn-AZ" sz="1600" b="1" i="1" dirty="0" smtClean="0">
                <a:solidFill>
                  <a:schemeClr val="bg1"/>
                </a:solidFill>
              </a:rPr>
              <a:t>işləyənlər ətraflı şəkildə maarifləndirilməli</a:t>
            </a:r>
            <a:r>
              <a:rPr lang="az-Latn-AZ" sz="1600" b="1" i="1" dirty="0">
                <a:solidFill>
                  <a:schemeClr val="bg1"/>
                </a:solidFill>
              </a:rPr>
              <a:t>, onlara kömək göstərilməlidir. Bu sahəyə köhnə təfəkkürlə </a:t>
            </a:r>
            <a:r>
              <a:rPr lang="az-Latn-AZ" sz="1600" b="1" i="1" dirty="0" smtClean="0">
                <a:solidFill>
                  <a:schemeClr val="bg1"/>
                </a:solidFill>
              </a:rPr>
              <a:t>yanaşmamalı, </a:t>
            </a:r>
            <a:r>
              <a:rPr lang="az-Latn-AZ" sz="1600" b="1" i="1" dirty="0">
                <a:solidFill>
                  <a:schemeClr val="bg1"/>
                </a:solidFill>
              </a:rPr>
              <a:t>məhsulun </a:t>
            </a:r>
            <a:r>
              <a:rPr lang="az-Latn-AZ" sz="1600" b="1" i="1" dirty="0" smtClean="0">
                <a:solidFill>
                  <a:schemeClr val="bg1"/>
                </a:solidFill>
              </a:rPr>
              <a:t>kəmiyyətinə deyil, keyfiyyətinə diqqət artırılmalıdır</a:t>
            </a:r>
            <a:r>
              <a:rPr lang="az-Latn-AZ" sz="1600" b="1" i="1" dirty="0">
                <a:solidFill>
                  <a:schemeClr val="bg1"/>
                </a:solidFill>
              </a:rPr>
              <a:t>. Qeyd etmək lazımdır ki, idxalda əsas yeri siqaretlər tutur. Belə ki, 2014-cü ildə ölkəmizə 390, 2015-ci ildə 287, 2016-cı ildə isə 147 milyon ABŞ dolları dəyərində siqaret idxal olunub. Yəni 2014-cü ildə idxal olunan tütün və tütünün sənaye əvəzedicilərinin 97,7 faizini, 2015-ci ildə 96,5 faizini, 2016-cı ildə isə 95,9 faizini siqaret təşkil edib. İxrac isə əsasən orta damarcığı qismən və ya tamamilə çıxarılmış tütündən ibarət olub. Azərbaycandan siqaret ixracı isə 2015-ci ildəki 2 milyon dollardan 2016-cı ildə 0,9 milyon dollaradək azalıb. </a:t>
            </a:r>
            <a:r>
              <a:rPr lang="az-Latn-AZ" sz="1600" b="1" i="1" dirty="0" smtClean="0">
                <a:solidFill>
                  <a:schemeClr val="bg1"/>
                </a:solidFill>
              </a:rPr>
              <a:t>Göründüyü </a:t>
            </a:r>
            <a:r>
              <a:rPr lang="az-Latn-AZ" sz="1600" b="1" i="1" dirty="0">
                <a:solidFill>
                  <a:schemeClr val="bg1"/>
                </a:solidFill>
              </a:rPr>
              <a:t>kimi, siqaret ixracı idxalın heç 1 faizi qədər deyil. Halbuki Azərbaycanın yerli tütün xammalından siqaret istehsal etmək və bu sahədə ixracı artırmaq potensialı bundan qat-qat çoxdur. Əgər yerli emal müəssisələri xammal kimi yerli tütündən istifadə edərsə, bu sahədə idxalın bir hissəsini əvəzləmək mümkündür. Çünki Azərbaycanın təbii-iqlim şəraiti tütün istehsalına imkan verir </a:t>
            </a:r>
            <a:r>
              <a:rPr lang="az-Latn-AZ" sz="1600" b="1" i="1" dirty="0" smtClean="0">
                <a:solidFill>
                  <a:schemeClr val="bg1"/>
                </a:solidFill>
              </a:rPr>
              <a:t>.</a:t>
            </a:r>
            <a:endParaRPr lang="az-Latn-AZ" sz="1600" b="1" i="1" dirty="0">
              <a:solidFill>
                <a:schemeClr val="bg1"/>
              </a:solidFill>
            </a:endParaRPr>
          </a:p>
          <a:p>
            <a:pPr algn="just"/>
            <a:endParaRPr lang="ru-RU" sz="1600" i="1" dirty="0">
              <a:solidFill>
                <a:srgbClr val="FFC000"/>
              </a:solidFill>
            </a:endParaRPr>
          </a:p>
        </p:txBody>
      </p:sp>
      <p:grpSp>
        <p:nvGrpSpPr>
          <p:cNvPr id="17" name="Group 16"/>
          <p:cNvGrpSpPr/>
          <p:nvPr/>
        </p:nvGrpSpPr>
        <p:grpSpPr>
          <a:xfrm>
            <a:off x="289237" y="272549"/>
            <a:ext cx="11348607" cy="2278026"/>
            <a:chOff x="1117425" y="589556"/>
            <a:chExt cx="8808311" cy="2864042"/>
          </a:xfrm>
        </p:grpSpPr>
        <p:sp>
          <p:nvSpPr>
            <p:cNvPr id="41" name="Oval 40">
              <a:extLst>
                <a:ext uri="{FF2B5EF4-FFF2-40B4-BE49-F238E27FC236}">
                  <a16:creationId xmlns:a16="http://schemas.microsoft.com/office/drawing/2014/main" xmlns="" id="{CCC74DA1-3EC4-49DB-B343-600B954D6B0F}"/>
                </a:ext>
              </a:extLst>
            </p:cNvPr>
            <p:cNvSpPr/>
            <p:nvPr/>
          </p:nvSpPr>
          <p:spPr>
            <a:xfrm>
              <a:off x="4647831" y="1366203"/>
              <a:ext cx="1455187" cy="14814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xmlns="" id="{CCC74DA1-3EC4-49DB-B343-600B954D6B0F}"/>
                </a:ext>
              </a:extLst>
            </p:cNvPr>
            <p:cNvSpPr/>
            <p:nvPr/>
          </p:nvSpPr>
          <p:spPr>
            <a:xfrm>
              <a:off x="1117425" y="1280748"/>
              <a:ext cx="1455187" cy="14814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TextBox 20"/>
            <p:cNvSpPr txBox="1"/>
            <p:nvPr/>
          </p:nvSpPr>
          <p:spPr>
            <a:xfrm>
              <a:off x="3425625" y="2989256"/>
              <a:ext cx="1266092" cy="4643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BBBBB"/>
                </a:solidFill>
                <a:effectLst/>
                <a:uLnTx/>
                <a:uFillTx/>
                <a:latin typeface="Calibri Light"/>
              </a:endParaRPr>
            </a:p>
          </p:txBody>
        </p:sp>
        <p:sp>
          <p:nvSpPr>
            <p:cNvPr id="23" name="TextBox 22"/>
            <p:cNvSpPr txBox="1"/>
            <p:nvPr/>
          </p:nvSpPr>
          <p:spPr>
            <a:xfrm>
              <a:off x="1216714" y="786133"/>
              <a:ext cx="1033797" cy="4643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800" b="1" i="0" u="none" strike="noStrike" kern="0" cap="none" spc="0" normalizeH="0" baseline="0" noProof="0" dirty="0" smtClean="0">
                  <a:ln>
                    <a:noFill/>
                  </a:ln>
                  <a:solidFill>
                    <a:srgbClr val="DE5B42"/>
                  </a:solidFill>
                  <a:effectLst/>
                  <a:uLnTx/>
                  <a:uFillTx/>
                  <a:latin typeface="Calibri Light"/>
                </a:rPr>
                <a:t>İstehsal</a:t>
              </a:r>
              <a:endParaRPr kumimoji="0" lang="en-US" sz="1800" b="1" i="0" u="none" strike="noStrike" kern="0" cap="none" spc="0" normalizeH="0" baseline="0" noProof="0" dirty="0">
                <a:ln>
                  <a:noFill/>
                </a:ln>
                <a:solidFill>
                  <a:srgbClr val="ECECEC"/>
                </a:solidFill>
                <a:effectLst/>
                <a:uLnTx/>
                <a:uFillTx/>
                <a:latin typeface="Calibri Light"/>
              </a:endParaRPr>
            </a:p>
          </p:txBody>
        </p:sp>
        <p:sp>
          <p:nvSpPr>
            <p:cNvPr id="33" name="Oval 32">
              <a:extLst>
                <a:ext uri="{FF2B5EF4-FFF2-40B4-BE49-F238E27FC236}">
                  <a16:creationId xmlns:a16="http://schemas.microsoft.com/office/drawing/2014/main" xmlns="" id="{CCC74DA1-3EC4-49DB-B343-600B954D6B0F}"/>
                </a:ext>
              </a:extLst>
            </p:cNvPr>
            <p:cNvSpPr/>
            <p:nvPr/>
          </p:nvSpPr>
          <p:spPr>
            <a:xfrm flipH="1">
              <a:off x="8270058" y="1449775"/>
              <a:ext cx="1455187" cy="14814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TextBox 26"/>
            <p:cNvSpPr txBox="1"/>
            <p:nvPr/>
          </p:nvSpPr>
          <p:spPr>
            <a:xfrm>
              <a:off x="1209376" y="2931214"/>
              <a:ext cx="1248132" cy="4643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z-Latn-AZ" b="1" kern="0" dirty="0" smtClean="0">
                  <a:solidFill>
                    <a:srgbClr val="BBBBBB"/>
                  </a:solidFill>
                  <a:latin typeface="Calibri Light"/>
                </a:rPr>
                <a:t>3585</a:t>
              </a:r>
              <a:r>
                <a:rPr kumimoji="0" lang="az-Latn-AZ" sz="1800" b="1" i="0" u="none" strike="noStrike" kern="0" cap="none" spc="0" normalizeH="0" baseline="0" noProof="0" dirty="0" smtClean="0">
                  <a:ln>
                    <a:noFill/>
                  </a:ln>
                  <a:solidFill>
                    <a:srgbClr val="BBBBBB"/>
                  </a:solidFill>
                  <a:effectLst/>
                  <a:uLnTx/>
                  <a:uFillTx/>
                  <a:latin typeface="Calibri Light"/>
                </a:rPr>
                <a:t> ton</a:t>
              </a:r>
              <a:endParaRPr kumimoji="0" lang="en-US" sz="1800" b="1" i="0" u="none" strike="noStrike" kern="0" cap="none" spc="0" normalizeH="0" baseline="0" noProof="0" dirty="0">
                <a:ln>
                  <a:noFill/>
                </a:ln>
                <a:solidFill>
                  <a:srgbClr val="BBBBBB"/>
                </a:solidFill>
                <a:effectLst/>
                <a:uLnTx/>
                <a:uFillTx/>
                <a:latin typeface="Calibri Light"/>
              </a:endParaRPr>
            </a:p>
          </p:txBody>
        </p:sp>
        <p:sp>
          <p:nvSpPr>
            <p:cNvPr id="28" name="TextBox 27"/>
            <p:cNvSpPr txBox="1"/>
            <p:nvPr/>
          </p:nvSpPr>
          <p:spPr>
            <a:xfrm>
              <a:off x="4880468" y="962071"/>
              <a:ext cx="1033797" cy="4643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800" b="1" i="0" u="none" strike="noStrike" kern="0" cap="none" spc="0" normalizeH="0" baseline="0" noProof="0" dirty="0" smtClean="0">
                  <a:ln>
                    <a:noFill/>
                  </a:ln>
                  <a:solidFill>
                    <a:srgbClr val="DE5B42"/>
                  </a:solidFill>
                  <a:effectLst/>
                  <a:uLnTx/>
                  <a:uFillTx/>
                  <a:latin typeface="Calibri Light"/>
                </a:rPr>
                <a:t>İdxal</a:t>
              </a:r>
              <a:endParaRPr kumimoji="0" lang="en-US" sz="1800" b="1" i="0" u="none" strike="noStrike" kern="0" cap="none" spc="0" normalizeH="0" baseline="0" noProof="0" dirty="0">
                <a:ln>
                  <a:noFill/>
                </a:ln>
                <a:solidFill>
                  <a:srgbClr val="ECECEC"/>
                </a:solidFill>
                <a:effectLst/>
                <a:uLnTx/>
                <a:uFillTx/>
                <a:latin typeface="Calibri Light"/>
              </a:endParaRPr>
            </a:p>
          </p:txBody>
        </p:sp>
        <p:sp>
          <p:nvSpPr>
            <p:cNvPr id="30" name="TextBox 29"/>
            <p:cNvSpPr txBox="1"/>
            <p:nvPr/>
          </p:nvSpPr>
          <p:spPr>
            <a:xfrm>
              <a:off x="8610593" y="867424"/>
              <a:ext cx="1033797" cy="4643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800" b="1" i="0" u="none" strike="noStrike" kern="0" cap="none" spc="0" normalizeH="0" baseline="0" noProof="0" dirty="0" smtClean="0">
                  <a:ln>
                    <a:noFill/>
                  </a:ln>
                  <a:solidFill>
                    <a:srgbClr val="DE5B42"/>
                  </a:solidFill>
                  <a:effectLst/>
                  <a:uLnTx/>
                  <a:uFillTx/>
                  <a:latin typeface="Calibri Light"/>
                </a:rPr>
                <a:t>İxrac</a:t>
              </a:r>
              <a:endParaRPr kumimoji="0" lang="en-US" sz="1800" b="1" i="0" u="none" strike="noStrike" kern="0" cap="none" spc="0" normalizeH="0" baseline="0" noProof="0" dirty="0">
                <a:ln>
                  <a:noFill/>
                </a:ln>
                <a:solidFill>
                  <a:srgbClr val="ECECEC"/>
                </a:solidFill>
                <a:effectLst/>
                <a:uLnTx/>
                <a:uFillTx/>
                <a:latin typeface="Calibri Light"/>
              </a:endParaRPr>
            </a:p>
          </p:txBody>
        </p:sp>
        <p:sp>
          <p:nvSpPr>
            <p:cNvPr id="31" name="TextBox 30"/>
            <p:cNvSpPr txBox="1"/>
            <p:nvPr/>
          </p:nvSpPr>
          <p:spPr>
            <a:xfrm>
              <a:off x="8645574" y="2947955"/>
              <a:ext cx="1280162" cy="4643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BBBBB"/>
                </a:solidFill>
                <a:effectLst/>
                <a:uLnTx/>
                <a:uFillTx/>
                <a:latin typeface="Calibri Light"/>
              </a:endParaRPr>
            </a:p>
          </p:txBody>
        </p:sp>
        <p:sp>
          <p:nvSpPr>
            <p:cNvPr id="32" name="TextBox 31"/>
            <p:cNvSpPr txBox="1"/>
            <p:nvPr/>
          </p:nvSpPr>
          <p:spPr>
            <a:xfrm>
              <a:off x="4001010" y="589556"/>
              <a:ext cx="2626775" cy="46434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800" b="1" i="0" u="none" strike="noStrike" kern="0" cap="none" spc="0" normalizeH="0" baseline="0" noProof="0" dirty="0" smtClean="0">
                  <a:ln>
                    <a:noFill/>
                  </a:ln>
                  <a:solidFill>
                    <a:srgbClr val="BBBBBB"/>
                  </a:solidFill>
                  <a:effectLst/>
                  <a:uLnTx/>
                  <a:uFillTx/>
                  <a:latin typeface="Calibri Light"/>
                </a:rPr>
                <a:t>2016</a:t>
              </a:r>
              <a:r>
                <a:rPr kumimoji="0" lang="en-US" sz="1800" b="1" i="0" u="none" strike="noStrike" kern="0" cap="none" spc="0" normalizeH="0" baseline="0" noProof="0" dirty="0" smtClean="0">
                  <a:ln>
                    <a:noFill/>
                  </a:ln>
                  <a:solidFill>
                    <a:srgbClr val="BBBBBB"/>
                  </a:solidFill>
                  <a:effectLst/>
                  <a:uLnTx/>
                  <a:uFillTx/>
                  <a:latin typeface="Calibri Light"/>
                </a:rPr>
                <a:t>-c</a:t>
              </a:r>
              <a:r>
                <a:rPr lang="az-Latn-AZ" b="1" kern="0" dirty="0" smtClean="0">
                  <a:solidFill>
                    <a:srgbClr val="BBBBBB"/>
                  </a:solidFill>
                  <a:latin typeface="Calibri Light"/>
                </a:rPr>
                <a:t>ı il üzrə</a:t>
              </a:r>
              <a:endParaRPr kumimoji="0" lang="en-US" sz="1800" b="1" i="0" u="none" strike="noStrike" kern="0" cap="none" spc="0" normalizeH="0" baseline="0" noProof="0" dirty="0">
                <a:ln>
                  <a:noFill/>
                </a:ln>
                <a:solidFill>
                  <a:srgbClr val="BBBBBB"/>
                </a:solidFill>
                <a:effectLst/>
                <a:uLnTx/>
                <a:uFillTx/>
                <a:latin typeface="Calibri Light"/>
              </a:endParaRPr>
            </a:p>
          </p:txBody>
        </p:sp>
      </p:gr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136" y="773000"/>
            <a:ext cx="1773059" cy="105097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1509" y="898296"/>
            <a:ext cx="1777577" cy="105097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52768" y="907638"/>
            <a:ext cx="1378667" cy="115190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9333186" y="2181243"/>
            <a:ext cx="2304657" cy="461665"/>
          </a:xfrm>
          <a:prstGeom prst="rect">
            <a:avLst/>
          </a:prstGeom>
        </p:spPr>
        <p:txBody>
          <a:bodyPr wrap="square">
            <a:spAutoFit/>
          </a:bodyPr>
          <a:lstStyle/>
          <a:p>
            <a:pPr algn="ctr"/>
            <a:r>
              <a:rPr lang="en-US" sz="1200" b="1" dirty="0">
                <a:solidFill>
                  <a:schemeClr val="bg1"/>
                </a:solidFill>
              </a:rPr>
              <a:t>2217.9 ton </a:t>
            </a:r>
            <a:r>
              <a:rPr lang="az-Latn-AZ" sz="1200" b="1" dirty="0" smtClean="0">
                <a:solidFill>
                  <a:schemeClr val="bg1"/>
                </a:solidFill>
              </a:rPr>
              <a:t>;</a:t>
            </a:r>
          </a:p>
          <a:p>
            <a:pPr algn="ctr"/>
            <a:r>
              <a:rPr lang="en-US" sz="1200" b="1" dirty="0" smtClean="0">
                <a:solidFill>
                  <a:schemeClr val="bg1"/>
                </a:solidFill>
              </a:rPr>
              <a:t>7982.7 </a:t>
            </a:r>
            <a:r>
              <a:rPr lang="en-US" sz="1200" b="1" dirty="0">
                <a:solidFill>
                  <a:schemeClr val="bg1"/>
                </a:solidFill>
              </a:rPr>
              <a:t>min ABŞ </a:t>
            </a:r>
            <a:r>
              <a:rPr lang="en-US" sz="1200" b="1" dirty="0" err="1">
                <a:solidFill>
                  <a:schemeClr val="bg1"/>
                </a:solidFill>
              </a:rPr>
              <a:t>dolları</a:t>
            </a:r>
            <a:endParaRPr lang="ru-RU" sz="1200" b="1" dirty="0">
              <a:solidFill>
                <a:schemeClr val="bg1"/>
              </a:solidFill>
            </a:endParaRPr>
          </a:p>
        </p:txBody>
      </p:sp>
      <p:sp>
        <p:nvSpPr>
          <p:cNvPr id="12" name="Rectangle 11"/>
          <p:cNvSpPr/>
          <p:nvPr/>
        </p:nvSpPr>
        <p:spPr>
          <a:xfrm>
            <a:off x="4837805" y="2175093"/>
            <a:ext cx="1874859" cy="276999"/>
          </a:xfrm>
          <a:prstGeom prst="rect">
            <a:avLst/>
          </a:prstGeom>
        </p:spPr>
        <p:txBody>
          <a:bodyPr wrap="square">
            <a:spAutoFit/>
          </a:bodyPr>
          <a:lstStyle/>
          <a:p>
            <a:r>
              <a:rPr lang="en-US" sz="1200" b="1" dirty="0">
                <a:solidFill>
                  <a:schemeClr val="bg1"/>
                </a:solidFill>
              </a:rPr>
              <a:t>147 </a:t>
            </a:r>
            <a:r>
              <a:rPr lang="en-US" sz="1200" b="1" dirty="0" err="1">
                <a:solidFill>
                  <a:schemeClr val="bg1"/>
                </a:solidFill>
              </a:rPr>
              <a:t>milyon</a:t>
            </a:r>
            <a:r>
              <a:rPr lang="en-US" sz="1200" b="1" dirty="0">
                <a:solidFill>
                  <a:schemeClr val="bg1"/>
                </a:solidFill>
              </a:rPr>
              <a:t> ABŞ </a:t>
            </a:r>
            <a:r>
              <a:rPr lang="en-US" sz="1200" b="1" dirty="0" err="1">
                <a:solidFill>
                  <a:schemeClr val="bg1"/>
                </a:solidFill>
              </a:rPr>
              <a:t>dolları</a:t>
            </a:r>
            <a:endParaRPr lang="ru-RU" sz="1200" b="1" dirty="0">
              <a:solidFill>
                <a:schemeClr val="bg1"/>
              </a:solidFill>
            </a:endParaRPr>
          </a:p>
        </p:txBody>
      </p:sp>
    </p:spTree>
    <p:extLst>
      <p:ext uri="{BB962C8B-B14F-4D97-AF65-F5344CB8AC3E}">
        <p14:creationId xmlns:p14="http://schemas.microsoft.com/office/powerpoint/2010/main" xmlns="" val="357844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cxnSp>
        <p:nvCxnSpPr>
          <p:cNvPr id="10" name="Straight Connector 9"/>
          <p:cNvCxnSpPr/>
          <p:nvPr/>
        </p:nvCxnSpPr>
        <p:spPr>
          <a:xfrm flipH="1">
            <a:off x="741401" y="5520908"/>
            <a:ext cx="5670157" cy="1"/>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411558" y="5520909"/>
            <a:ext cx="5148776" cy="12197"/>
          </a:xfrm>
          <a:prstGeom prst="line">
            <a:avLst/>
          </a:prstGeom>
          <a:ln w="171450">
            <a:solidFill>
              <a:srgbClr val="DE5B4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9237" y="191944"/>
            <a:ext cx="11499992" cy="7109639"/>
          </a:xfrm>
          <a:prstGeom prst="rect">
            <a:avLst/>
          </a:prstGeom>
        </p:spPr>
        <p:txBody>
          <a:bodyPr wrap="square">
            <a:spAutoFit/>
          </a:bodyPr>
          <a:lstStyle/>
          <a:p>
            <a:pPr algn="ctr"/>
            <a:endParaRPr lang="az-Latn-AZ" sz="2000" b="1" dirty="0" smtClean="0">
              <a:solidFill>
                <a:srgbClr val="FFC000"/>
              </a:solidFill>
            </a:endParaRPr>
          </a:p>
          <a:p>
            <a:pPr algn="ctr"/>
            <a:r>
              <a:rPr lang="az-Latn-AZ" sz="2000" b="1" dirty="0" smtClean="0">
                <a:solidFill>
                  <a:schemeClr val="bg1"/>
                </a:solidFill>
                <a:latin typeface="Times New Roman" pitchFamily="18" charset="0"/>
                <a:cs typeface="Times New Roman" pitchFamily="18" charset="0"/>
              </a:rPr>
              <a:t> </a:t>
            </a:r>
            <a:r>
              <a:rPr lang="az-Latn-AZ" sz="1600" b="1" dirty="0" smtClean="0">
                <a:solidFill>
                  <a:schemeClr val="bg1"/>
                </a:solidFill>
                <a:latin typeface="Times New Roman" pitchFamily="18" charset="0"/>
                <a:cs typeface="Times New Roman" pitchFamily="18" charset="0"/>
              </a:rPr>
              <a:t>ÖLKƏDƏ TÜTÜN MƏHSULU OLAN SİQARET SATIŞI ÜZRƏ BAZAR HƏCMİNİN </a:t>
            </a:r>
            <a:r>
              <a:rPr lang="az-Latn-AZ" sz="1600" b="1" dirty="0" smtClean="0">
                <a:solidFill>
                  <a:schemeClr val="bg1"/>
                </a:solidFill>
                <a:latin typeface="Times New Roman" pitchFamily="18" charset="0"/>
                <a:cs typeface="Times New Roman" pitchFamily="18" charset="0"/>
              </a:rPr>
              <a:t>MÜƏYYƏNLƏŞDİRİLMƏSİ</a:t>
            </a:r>
            <a:endParaRPr lang="az-Latn-AZ" sz="1600" b="1" dirty="0" smtClean="0">
              <a:solidFill>
                <a:schemeClr val="bg1"/>
              </a:solidFill>
              <a:latin typeface="Times New Roman" pitchFamily="18" charset="0"/>
              <a:cs typeface="Times New Roman" pitchFamily="18" charset="0"/>
            </a:endParaRPr>
          </a:p>
          <a:p>
            <a:pPr algn="ctr"/>
            <a:r>
              <a:rPr lang="az-Latn-AZ" sz="1600" b="1" dirty="0" smtClean="0">
                <a:solidFill>
                  <a:schemeClr val="bg1"/>
                </a:solidFill>
                <a:latin typeface="Times New Roman" pitchFamily="18" charset="0"/>
                <a:cs typeface="Times New Roman" pitchFamily="18" charset="0"/>
              </a:rPr>
              <a:t>(mln. manat)</a:t>
            </a:r>
          </a:p>
          <a:p>
            <a:pPr algn="ctr"/>
            <a:endParaRPr lang="az-Latn-AZ" sz="2000" b="1" dirty="0" smtClean="0">
              <a:solidFill>
                <a:srgbClr val="FFC000"/>
              </a:solidFill>
              <a:latin typeface="Times New Roman" pitchFamily="18" charset="0"/>
              <a:cs typeface="Times New Roman" pitchFamily="18" charset="0"/>
            </a:endParaRPr>
          </a:p>
          <a:p>
            <a:pPr algn="just"/>
            <a:r>
              <a:rPr lang="az-Latn-AZ" sz="2000" dirty="0" smtClean="0">
                <a:solidFill>
                  <a:schemeClr val="bg1"/>
                </a:solidFill>
              </a:rPr>
              <a:t>	</a:t>
            </a:r>
          </a:p>
          <a:p>
            <a:pPr algn="just"/>
            <a:endParaRPr lang="az-Latn-AZ" sz="2000" b="1" i="1" dirty="0">
              <a:solidFill>
                <a:schemeClr val="bg1"/>
              </a:solidFill>
              <a:latin typeface="Times New Roman" pitchFamily="18" charset="0"/>
              <a:cs typeface="Times New Roman" pitchFamily="18" charset="0"/>
            </a:endParaRPr>
          </a:p>
          <a:p>
            <a:pPr algn="just"/>
            <a:endParaRPr lang="az-Latn-AZ" sz="2000" b="1" i="1" dirty="0" smtClean="0">
              <a:solidFill>
                <a:schemeClr val="bg1"/>
              </a:solidFill>
              <a:latin typeface="Times New Roman" pitchFamily="18" charset="0"/>
              <a:cs typeface="Times New Roman" pitchFamily="18" charset="0"/>
            </a:endParaRPr>
          </a:p>
          <a:p>
            <a:pPr algn="just"/>
            <a:endParaRPr lang="az-Latn-AZ" sz="2000" b="1" i="1" dirty="0">
              <a:solidFill>
                <a:schemeClr val="bg1"/>
              </a:solidFill>
              <a:latin typeface="Times New Roman" pitchFamily="18" charset="0"/>
              <a:cs typeface="Times New Roman" pitchFamily="18" charset="0"/>
            </a:endParaRPr>
          </a:p>
          <a:p>
            <a:pPr algn="just"/>
            <a:endParaRPr lang="az-Latn-AZ" sz="2000" b="1" i="1" dirty="0" smtClean="0">
              <a:solidFill>
                <a:schemeClr val="bg1"/>
              </a:solidFill>
              <a:latin typeface="Times New Roman" pitchFamily="18" charset="0"/>
              <a:cs typeface="Times New Roman" pitchFamily="18" charset="0"/>
            </a:endParaRPr>
          </a:p>
          <a:p>
            <a:pPr algn="just"/>
            <a:endParaRPr lang="az-Latn-AZ" sz="2000" b="1" i="1" dirty="0">
              <a:solidFill>
                <a:schemeClr val="bg1"/>
              </a:solidFill>
              <a:latin typeface="Times New Roman" pitchFamily="18" charset="0"/>
              <a:cs typeface="Times New Roman" pitchFamily="18" charset="0"/>
            </a:endParaRPr>
          </a:p>
          <a:p>
            <a:pPr algn="just"/>
            <a:endParaRPr lang="az-Latn-AZ" sz="2000" b="1" i="1" dirty="0" smtClean="0">
              <a:solidFill>
                <a:schemeClr val="bg1"/>
              </a:solidFill>
              <a:latin typeface="Times New Roman" pitchFamily="18" charset="0"/>
              <a:cs typeface="Times New Roman" pitchFamily="18" charset="0"/>
            </a:endParaRPr>
          </a:p>
          <a:p>
            <a:pPr algn="just"/>
            <a:endParaRPr lang="az-Latn-AZ" sz="2000" b="1" i="1" dirty="0">
              <a:solidFill>
                <a:schemeClr val="bg1"/>
              </a:solidFill>
              <a:latin typeface="Times New Roman" pitchFamily="18" charset="0"/>
              <a:cs typeface="Times New Roman" pitchFamily="18" charset="0"/>
            </a:endParaRPr>
          </a:p>
          <a:p>
            <a:pPr algn="just"/>
            <a:endParaRPr lang="az-Latn-AZ" sz="2000" b="1" i="1" dirty="0" smtClean="0">
              <a:solidFill>
                <a:schemeClr val="bg1"/>
              </a:solidFill>
              <a:latin typeface="Times New Roman" pitchFamily="18" charset="0"/>
              <a:cs typeface="Times New Roman" pitchFamily="18" charset="0"/>
            </a:endParaRPr>
          </a:p>
          <a:p>
            <a:pPr algn="just"/>
            <a:endParaRPr lang="az-Latn-AZ" sz="2000" b="1" i="1" dirty="0">
              <a:solidFill>
                <a:schemeClr val="bg1"/>
              </a:solidFill>
              <a:latin typeface="Times New Roman" pitchFamily="18" charset="0"/>
              <a:cs typeface="Times New Roman" pitchFamily="18" charset="0"/>
            </a:endParaRPr>
          </a:p>
          <a:p>
            <a:pPr algn="just"/>
            <a:r>
              <a:rPr lang="az-Latn-AZ" sz="1600" b="1" i="1" dirty="0" smtClean="0">
                <a:solidFill>
                  <a:schemeClr val="bg1"/>
                </a:solidFill>
                <a:latin typeface="Times New Roman" pitchFamily="18" charset="0"/>
                <a:cs typeface="Times New Roman" pitchFamily="18" charset="0"/>
              </a:rPr>
              <a:t> </a:t>
            </a:r>
            <a:r>
              <a:rPr lang="az-Latn-AZ" sz="1600" b="1" i="1" dirty="0">
                <a:solidFill>
                  <a:schemeClr val="bg1"/>
                </a:solidFill>
                <a:latin typeface="Times New Roman" pitchFamily="18" charset="0"/>
                <a:cs typeface="Times New Roman" pitchFamily="18" charset="0"/>
              </a:rPr>
              <a:t>	</a:t>
            </a:r>
            <a:r>
              <a:rPr lang="az-Latn-AZ" sz="1400" b="1" i="1" dirty="0" smtClean="0">
                <a:solidFill>
                  <a:schemeClr val="bg1"/>
                </a:solidFill>
                <a:latin typeface="Times New Roman" pitchFamily="18" charset="0"/>
                <a:cs typeface="Times New Roman" pitchFamily="18" charset="0"/>
              </a:rPr>
              <a:t>Son </a:t>
            </a:r>
            <a:r>
              <a:rPr lang="az-Latn-AZ" sz="1400" b="1" i="1" dirty="0">
                <a:solidFill>
                  <a:schemeClr val="bg1"/>
                </a:solidFill>
                <a:latin typeface="Times New Roman" pitchFamily="18" charset="0"/>
                <a:cs typeface="Times New Roman" pitchFamily="18" charset="0"/>
              </a:rPr>
              <a:t>dövrlərdə </a:t>
            </a:r>
            <a:r>
              <a:rPr lang="az-Latn-AZ" sz="1400" b="1" i="1" dirty="0" smtClean="0">
                <a:solidFill>
                  <a:schemeClr val="bg1"/>
                </a:solidFill>
                <a:latin typeface="Times New Roman" pitchFamily="18" charset="0"/>
                <a:cs typeface="Times New Roman" pitchFamily="18" charset="0"/>
              </a:rPr>
              <a:t>ölkənin </a:t>
            </a:r>
            <a:r>
              <a:rPr lang="az-Latn-AZ" sz="1400" b="1" i="1" dirty="0">
                <a:solidFill>
                  <a:schemeClr val="bg1"/>
                </a:solidFill>
                <a:latin typeface="Times New Roman" pitchFamily="18" charset="0"/>
                <a:cs typeface="Times New Roman" pitchFamily="18" charset="0"/>
              </a:rPr>
              <a:t>sürətli iqtisadi </a:t>
            </a:r>
            <a:r>
              <a:rPr lang="az-Latn-AZ" sz="1400" b="1" i="1" dirty="0" smtClean="0">
                <a:solidFill>
                  <a:schemeClr val="bg1"/>
                </a:solidFill>
                <a:latin typeface="Times New Roman" pitchFamily="18" charset="0"/>
                <a:cs typeface="Times New Roman" pitchFamily="18" charset="0"/>
              </a:rPr>
              <a:t>inkişafı </a:t>
            </a:r>
            <a:r>
              <a:rPr lang="az-Latn-AZ" sz="1400" b="1" i="1" dirty="0" smtClean="0">
                <a:solidFill>
                  <a:schemeClr val="bg1"/>
                </a:solidFill>
                <a:latin typeface="Times New Roman" pitchFamily="18" charset="0"/>
                <a:cs typeface="Times New Roman" pitchFamily="18" charset="0"/>
              </a:rPr>
              <a:t>bir sıra </a:t>
            </a:r>
            <a:r>
              <a:rPr lang="az-Latn-AZ" sz="1400" b="1" i="1" dirty="0" smtClean="0">
                <a:solidFill>
                  <a:schemeClr val="bg1"/>
                </a:solidFill>
                <a:latin typeface="Times New Roman" pitchFamily="18" charset="0"/>
                <a:cs typeface="Times New Roman" pitchFamily="18" charset="0"/>
              </a:rPr>
              <a:t>sahələrin </a:t>
            </a:r>
            <a:r>
              <a:rPr lang="az-Latn-AZ" sz="1400" b="1" i="1" dirty="0" smtClean="0">
                <a:solidFill>
                  <a:schemeClr val="bg1"/>
                </a:solidFill>
                <a:latin typeface="Times New Roman" pitchFamily="18" charset="0"/>
                <a:cs typeface="Times New Roman" pitchFamily="18" charset="0"/>
              </a:rPr>
              <a:t>fəaliyyətini artırmışdır. Nəticə </a:t>
            </a:r>
            <a:r>
              <a:rPr lang="az-Latn-AZ" sz="1400" b="1" i="1" dirty="0">
                <a:solidFill>
                  <a:schemeClr val="bg1"/>
                </a:solidFill>
                <a:latin typeface="Times New Roman" pitchFamily="18" charset="0"/>
                <a:cs typeface="Times New Roman" pitchFamily="18" charset="0"/>
              </a:rPr>
              <a:t>olaraq yerli bazarda </a:t>
            </a:r>
            <a:r>
              <a:rPr lang="az-Latn-AZ" sz="1400" b="1" i="1" dirty="0" smtClean="0">
                <a:solidFill>
                  <a:schemeClr val="bg1"/>
                </a:solidFill>
                <a:latin typeface="Times New Roman" pitchFamily="18" charset="0"/>
                <a:cs typeface="Times New Roman" pitchFamily="18" charset="0"/>
              </a:rPr>
              <a:t>ərzaqla </a:t>
            </a:r>
            <a:r>
              <a:rPr lang="az-Latn-AZ" sz="1400" b="1" i="1" dirty="0" smtClean="0">
                <a:solidFill>
                  <a:schemeClr val="bg1"/>
                </a:solidFill>
                <a:latin typeface="Times New Roman" pitchFamily="18" charset="0"/>
                <a:cs typeface="Times New Roman" pitchFamily="18" charset="0"/>
              </a:rPr>
              <a:t>yanaşı, </a:t>
            </a:r>
            <a:r>
              <a:rPr lang="az-Latn-AZ" sz="1400" b="1" i="1" dirty="0" smtClean="0">
                <a:solidFill>
                  <a:schemeClr val="bg1"/>
                </a:solidFill>
                <a:latin typeface="Times New Roman" pitchFamily="18" charset="0"/>
                <a:cs typeface="Times New Roman" pitchFamily="18" charset="0"/>
              </a:rPr>
              <a:t>tütün </a:t>
            </a:r>
            <a:r>
              <a:rPr lang="az-Latn-AZ" sz="1400" b="1" i="1" dirty="0">
                <a:solidFill>
                  <a:schemeClr val="bg1"/>
                </a:solidFill>
                <a:latin typeface="Times New Roman" pitchFamily="18" charset="0"/>
                <a:cs typeface="Times New Roman" pitchFamily="18" charset="0"/>
              </a:rPr>
              <a:t>məhsullarına </a:t>
            </a:r>
            <a:r>
              <a:rPr lang="az-Latn-AZ" sz="1400" b="1" i="1" dirty="0" smtClean="0">
                <a:solidFill>
                  <a:schemeClr val="bg1"/>
                </a:solidFill>
                <a:latin typeface="Times New Roman" pitchFamily="18" charset="0"/>
                <a:cs typeface="Times New Roman" pitchFamily="18" charset="0"/>
              </a:rPr>
              <a:t>tələbat </a:t>
            </a:r>
            <a:r>
              <a:rPr lang="az-Latn-AZ" sz="1400" b="1" i="1" dirty="0">
                <a:solidFill>
                  <a:schemeClr val="bg1"/>
                </a:solidFill>
                <a:latin typeface="Times New Roman" pitchFamily="18" charset="0"/>
                <a:cs typeface="Times New Roman" pitchFamily="18" charset="0"/>
              </a:rPr>
              <a:t>da artmışdır. Belə ki, 2007-ci ildə 4.9 mlrd. manat həcmində ərzaq, içki və tütün məmulatları istehlakı 2016-cı ildə 15.1 mlrd. manata yüksəlmişdir. Bu dinamikanı aşağıdakı qrafikdə daha aydın görmək </a:t>
            </a:r>
            <a:r>
              <a:rPr lang="az-Latn-AZ" sz="1400" b="1" i="1" dirty="0" smtClean="0">
                <a:solidFill>
                  <a:schemeClr val="bg1"/>
                </a:solidFill>
                <a:latin typeface="Times New Roman" pitchFamily="18" charset="0"/>
                <a:cs typeface="Times New Roman" pitchFamily="18" charset="0"/>
              </a:rPr>
              <a:t>olar.</a:t>
            </a:r>
            <a:endParaRPr lang="az-Latn-AZ" sz="1400" b="1" i="1" dirty="0">
              <a:solidFill>
                <a:schemeClr val="bg1"/>
              </a:solidFill>
              <a:latin typeface="Times New Roman" pitchFamily="18" charset="0"/>
              <a:cs typeface="Times New Roman" pitchFamily="18" charset="0"/>
            </a:endParaRPr>
          </a:p>
          <a:p>
            <a:pPr algn="just"/>
            <a:r>
              <a:rPr lang="az-Latn-AZ" sz="1400" b="1" i="1" dirty="0" smtClean="0">
                <a:solidFill>
                  <a:schemeClr val="bg1"/>
                </a:solidFill>
                <a:latin typeface="Times New Roman" pitchFamily="18" charset="0"/>
                <a:cs typeface="Times New Roman" pitchFamily="18" charset="0"/>
              </a:rPr>
              <a:t>	Bu </a:t>
            </a:r>
            <a:r>
              <a:rPr lang="az-Latn-AZ" sz="1400" b="1" i="1" dirty="0">
                <a:solidFill>
                  <a:schemeClr val="bg1"/>
                </a:solidFill>
                <a:latin typeface="Times New Roman" pitchFamily="18" charset="0"/>
                <a:cs typeface="Times New Roman" pitchFamily="18" charset="0"/>
              </a:rPr>
              <a:t>göstəricidə tütün məmulatlarının istehlakı da həm həcm, həm pay olaraq artaraq 2016-cı ildə 1 milyard manatı ötmüşdür. Buna </a:t>
            </a:r>
            <a:r>
              <a:rPr lang="az-Latn-AZ" sz="1400" b="1" i="1" dirty="0" smtClean="0">
                <a:solidFill>
                  <a:schemeClr val="bg1"/>
                </a:solidFill>
                <a:latin typeface="Times New Roman" pitchFamily="18" charset="0"/>
                <a:cs typeface="Times New Roman" pitchFamily="18" charset="0"/>
              </a:rPr>
              <a:t>səbəb, əsasən, </a:t>
            </a:r>
            <a:r>
              <a:rPr lang="az-Latn-AZ" sz="1400" b="1" i="1" dirty="0">
                <a:solidFill>
                  <a:schemeClr val="bg1"/>
                </a:solidFill>
                <a:latin typeface="Times New Roman" pitchFamily="18" charset="0"/>
                <a:cs typeface="Times New Roman" pitchFamily="18" charset="0"/>
              </a:rPr>
              <a:t>əhalinin həyat səviyyəsinin yüksəlməsi ilə əlaqədar daha bahalı brendlərə üstünlük verməsini göstərmək olar. </a:t>
            </a:r>
            <a:r>
              <a:rPr lang="az-Latn-AZ" sz="1400" b="1" i="1" dirty="0" smtClean="0">
                <a:solidFill>
                  <a:schemeClr val="bg1"/>
                </a:solidFill>
                <a:latin typeface="Times New Roman" pitchFamily="18" charset="0"/>
                <a:cs typeface="Times New Roman" pitchFamily="18" charset="0"/>
              </a:rPr>
              <a:t>Natural </a:t>
            </a:r>
            <a:r>
              <a:rPr lang="az-Latn-AZ" sz="1400" b="1" i="1" dirty="0">
                <a:solidFill>
                  <a:schemeClr val="bg1"/>
                </a:solidFill>
                <a:latin typeface="Times New Roman" pitchFamily="18" charset="0"/>
                <a:cs typeface="Times New Roman" pitchFamily="18" charset="0"/>
              </a:rPr>
              <a:t>formada isə siqaret istehlakı azalmışdır. Belə ki, 2010-cu ildə 13.6 mlrd. ədəd siqaret satılmışdırsa, 2016-cı ildə bu göstərici 11.1 milyard ədədə qədər enmişdir. </a:t>
            </a:r>
            <a:endParaRPr lang="en-US" sz="1400" b="1" i="1" dirty="0" smtClean="0">
              <a:solidFill>
                <a:schemeClr val="bg1"/>
              </a:solidFill>
              <a:latin typeface="Times New Roman" pitchFamily="18" charset="0"/>
              <a:cs typeface="Times New Roman" pitchFamily="18" charset="0"/>
            </a:endParaRPr>
          </a:p>
          <a:p>
            <a:pPr algn="just"/>
            <a:r>
              <a:rPr lang="az-Latn-AZ" sz="1200" b="1" i="1" dirty="0">
                <a:solidFill>
                  <a:schemeClr val="bg1"/>
                </a:solidFill>
                <a:latin typeface="Times New Roman" pitchFamily="18" charset="0"/>
                <a:cs typeface="Times New Roman" pitchFamily="18" charset="0"/>
              </a:rPr>
              <a:t> </a:t>
            </a:r>
            <a:endParaRPr lang="az-Latn-AZ" b="1" i="1" dirty="0" smtClean="0">
              <a:solidFill>
                <a:srgbClr val="FFC000"/>
              </a:solidFill>
              <a:latin typeface="Times New Roman" pitchFamily="18" charset="0"/>
              <a:cs typeface="Times New Roman" pitchFamily="18" charset="0"/>
            </a:endParaRPr>
          </a:p>
          <a:p>
            <a:pPr algn="just"/>
            <a:endParaRPr lang="az-Latn-AZ" sz="1600" b="1" i="1" dirty="0">
              <a:solidFill>
                <a:srgbClr val="FFC000"/>
              </a:solidFill>
              <a:latin typeface="Times New Roman" pitchFamily="18" charset="0"/>
              <a:cs typeface="Times New Roman" pitchFamily="18" charset="0"/>
            </a:endParaRPr>
          </a:p>
          <a:p>
            <a:pPr algn="just"/>
            <a:endParaRPr lang="az-Latn-AZ" sz="1600" b="1" i="1" dirty="0">
              <a:solidFill>
                <a:schemeClr val="bg1"/>
              </a:solidFill>
              <a:latin typeface="Times New Roman" pitchFamily="18" charset="0"/>
              <a:cs typeface="Times New Roman" pitchFamily="18" charset="0"/>
            </a:endParaRPr>
          </a:p>
          <a:p>
            <a:pPr algn="just"/>
            <a:r>
              <a:rPr lang="az-Latn-AZ" sz="1600" b="1" i="1" dirty="0" smtClean="0">
                <a:solidFill>
                  <a:schemeClr val="bg1"/>
                </a:solidFill>
                <a:latin typeface="Times New Roman" pitchFamily="18" charset="0"/>
                <a:cs typeface="Times New Roman" pitchFamily="18" charset="0"/>
              </a:rPr>
              <a:t> </a:t>
            </a:r>
            <a:endParaRPr lang="az-Latn-AZ" b="1" i="1" dirty="0" smtClean="0">
              <a:solidFill>
                <a:schemeClr val="bg1"/>
              </a:solidFill>
              <a:latin typeface="Times New Roman" pitchFamily="18" charset="0"/>
              <a:cs typeface="Times New Roman" pitchFamily="18" charset="0"/>
            </a:endParaRPr>
          </a:p>
          <a:p>
            <a:pPr algn="ctr"/>
            <a:endParaRPr lang="az-Latn-AZ" b="1" i="1" dirty="0" smtClean="0">
              <a:solidFill>
                <a:srgbClr val="FFFF00"/>
              </a:solidFill>
              <a:latin typeface="Times New Roman" pitchFamily="18" charset="0"/>
              <a:cs typeface="Times New Roman" pitchFamily="18" charset="0"/>
            </a:endParaRPr>
          </a:p>
          <a:p>
            <a:pPr algn="ctr"/>
            <a:r>
              <a:rPr lang="az-Latn-AZ" sz="1600" b="1" i="1" dirty="0" smtClean="0">
                <a:solidFill>
                  <a:srgbClr val="FFFF00"/>
                </a:solidFill>
                <a:latin typeface="Times New Roman" pitchFamily="18" charset="0"/>
                <a:cs typeface="Times New Roman" pitchFamily="18" charset="0"/>
              </a:rPr>
              <a:t> </a:t>
            </a:r>
            <a:endParaRPr lang="ru-RU" sz="1600" b="1" i="1" dirty="0">
              <a:solidFill>
                <a:schemeClr val="bg1"/>
              </a:solidFill>
              <a:latin typeface="Times New Roman" pitchFamily="18" charset="0"/>
              <a:cs typeface="Times New Roman"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 val="2971820511"/>
              </p:ext>
            </p:extLst>
          </p:nvPr>
        </p:nvGraphicFramePr>
        <p:xfrm>
          <a:off x="628327" y="1313794"/>
          <a:ext cx="5783231" cy="320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2421861495"/>
              </p:ext>
            </p:extLst>
          </p:nvPr>
        </p:nvGraphicFramePr>
        <p:xfrm>
          <a:off x="6411558" y="1345324"/>
          <a:ext cx="5377670" cy="3142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5765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5" name="Rectangle 4"/>
          <p:cNvSpPr/>
          <p:nvPr/>
        </p:nvSpPr>
        <p:spPr>
          <a:xfrm>
            <a:off x="520505" y="3763083"/>
            <a:ext cx="10938971" cy="1754326"/>
          </a:xfrm>
          <a:prstGeom prst="rect">
            <a:avLst/>
          </a:prstGeom>
        </p:spPr>
        <p:txBody>
          <a:bodyPr wrap="square">
            <a:spAutoFit/>
          </a:bodyPr>
          <a:lstStyle/>
          <a:p>
            <a:pPr algn="just"/>
            <a:r>
              <a:rPr lang="az-Latn-AZ" sz="1200" dirty="0" smtClean="0">
                <a:solidFill>
                  <a:srgbClr val="ECECEC"/>
                </a:solidFill>
              </a:rPr>
              <a:t> </a:t>
            </a:r>
          </a:p>
          <a:p>
            <a:pPr algn="just"/>
            <a:endParaRPr lang="az-Latn-AZ" sz="1600" dirty="0">
              <a:solidFill>
                <a:srgbClr val="ECECEC"/>
              </a:solidFill>
              <a:latin typeface="+mj-lt"/>
            </a:endParaRPr>
          </a:p>
          <a:p>
            <a:pPr algn="just"/>
            <a:endParaRPr lang="az-Latn-AZ" sz="1600" dirty="0" smtClean="0">
              <a:solidFill>
                <a:srgbClr val="ECECEC"/>
              </a:solidFill>
              <a:latin typeface="+mj-lt"/>
            </a:endParaRPr>
          </a:p>
          <a:p>
            <a:pPr algn="just"/>
            <a:endParaRPr lang="az-Latn-AZ" sz="1600" dirty="0">
              <a:solidFill>
                <a:srgbClr val="ECECEC"/>
              </a:solidFill>
              <a:latin typeface="+mj-lt"/>
            </a:endParaRPr>
          </a:p>
          <a:p>
            <a:pPr algn="just"/>
            <a:endParaRPr lang="az-Latn-AZ" sz="1600" dirty="0" smtClean="0">
              <a:solidFill>
                <a:srgbClr val="ECECEC"/>
              </a:solidFill>
              <a:latin typeface="+mj-lt"/>
            </a:endParaRPr>
          </a:p>
          <a:p>
            <a:pPr algn="just"/>
            <a:endParaRPr lang="az-Latn-AZ" sz="1600" dirty="0">
              <a:solidFill>
                <a:srgbClr val="ECECEC"/>
              </a:solidFill>
              <a:latin typeface="+mj-lt"/>
            </a:endParaRPr>
          </a:p>
          <a:p>
            <a:pPr algn="just"/>
            <a:endParaRPr lang="en-US" sz="1600" dirty="0">
              <a:solidFill>
                <a:srgbClr val="ECECEC"/>
              </a:solidFill>
              <a:latin typeface="+mj-lt"/>
            </a:endParaRPr>
          </a:p>
        </p:txBody>
      </p:sp>
      <p:cxnSp>
        <p:nvCxnSpPr>
          <p:cNvPr id="10" name="Straight Connector 9"/>
          <p:cNvCxnSpPr/>
          <p:nvPr/>
        </p:nvCxnSpPr>
        <p:spPr>
          <a:xfrm flipH="1" flipV="1">
            <a:off x="520505" y="3763084"/>
            <a:ext cx="10733651" cy="6098"/>
          </a:xfrm>
          <a:prstGeom prst="line">
            <a:avLst/>
          </a:prstGeom>
          <a:ln w="38100">
            <a:solidFill>
              <a:srgbClr val="DE5B4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8372" y="3763084"/>
            <a:ext cx="11414235" cy="2769989"/>
          </a:xfrm>
          <a:prstGeom prst="rect">
            <a:avLst/>
          </a:prstGeom>
        </p:spPr>
        <p:txBody>
          <a:bodyPr wrap="square">
            <a:spAutoFit/>
          </a:bodyPr>
          <a:lstStyle/>
          <a:p>
            <a:pPr algn="just"/>
            <a:endParaRPr lang="en-US" sz="1600" b="1" i="1" dirty="0" smtClean="0">
              <a:solidFill>
                <a:srgbClr val="ECECEC"/>
              </a:solidFill>
            </a:endParaRPr>
          </a:p>
          <a:p>
            <a:pPr algn="just"/>
            <a:r>
              <a:rPr lang="az-Latn-AZ" sz="1600" b="1" i="1" dirty="0">
                <a:solidFill>
                  <a:srgbClr val="ECECEC"/>
                </a:solidFill>
              </a:rPr>
              <a:t>	</a:t>
            </a:r>
            <a:r>
              <a:rPr lang="az-Latn-AZ" sz="1400" b="1" i="1" dirty="0" smtClean="0">
                <a:solidFill>
                  <a:srgbClr val="ECECEC"/>
                </a:solidFill>
              </a:rPr>
              <a:t>Tütünün istehsalçı qiymətləri müxtəlif illərə görə müqayisəli şəkildə verilmişdir. </a:t>
            </a:r>
            <a:r>
              <a:rPr lang="en-US" sz="1400" b="1" i="1" dirty="0" err="1" smtClean="0">
                <a:solidFill>
                  <a:srgbClr val="ECECEC"/>
                </a:solidFill>
              </a:rPr>
              <a:t>Dinamikadan</a:t>
            </a:r>
            <a:r>
              <a:rPr lang="en-US" sz="1400" b="1" i="1" dirty="0" smtClean="0">
                <a:solidFill>
                  <a:srgbClr val="ECECEC"/>
                </a:solidFill>
              </a:rPr>
              <a:t> </a:t>
            </a:r>
            <a:r>
              <a:rPr lang="en-US" sz="1400" b="1" i="1" dirty="0" err="1" smtClean="0">
                <a:solidFill>
                  <a:srgbClr val="ECECEC"/>
                </a:solidFill>
              </a:rPr>
              <a:t>göründüyü</a:t>
            </a:r>
            <a:r>
              <a:rPr lang="en-US" sz="1400" b="1" i="1" dirty="0" smtClean="0">
                <a:solidFill>
                  <a:srgbClr val="ECECEC"/>
                </a:solidFill>
              </a:rPr>
              <a:t> </a:t>
            </a:r>
            <a:r>
              <a:rPr lang="en-US" sz="1400" b="1" i="1" dirty="0" err="1" smtClean="0">
                <a:solidFill>
                  <a:srgbClr val="ECECEC"/>
                </a:solidFill>
              </a:rPr>
              <a:t>kimi</a:t>
            </a:r>
            <a:r>
              <a:rPr lang="az-Latn-AZ" sz="1400" b="1" i="1" dirty="0" smtClean="0">
                <a:solidFill>
                  <a:srgbClr val="ECECEC"/>
                </a:solidFill>
              </a:rPr>
              <a:t>,</a:t>
            </a:r>
            <a:r>
              <a:rPr lang="en-US" sz="1400" b="1" i="1" dirty="0" smtClean="0">
                <a:solidFill>
                  <a:srgbClr val="ECECEC"/>
                </a:solidFill>
              </a:rPr>
              <a:t> </a:t>
            </a:r>
            <a:r>
              <a:rPr lang="en-US" sz="1400" b="1" i="1" dirty="0" err="1" smtClean="0">
                <a:solidFill>
                  <a:srgbClr val="ECECEC"/>
                </a:solidFill>
              </a:rPr>
              <a:t>istehsalçı</a:t>
            </a:r>
            <a:r>
              <a:rPr lang="en-US" sz="1400" b="1" i="1" dirty="0" smtClean="0">
                <a:solidFill>
                  <a:srgbClr val="ECECEC"/>
                </a:solidFill>
              </a:rPr>
              <a:t> </a:t>
            </a:r>
            <a:r>
              <a:rPr lang="en-US" sz="1400" b="1" i="1" dirty="0" err="1" smtClean="0">
                <a:solidFill>
                  <a:srgbClr val="ECECEC"/>
                </a:solidFill>
              </a:rPr>
              <a:t>qiymətləri</a:t>
            </a:r>
            <a:r>
              <a:rPr lang="en-US" sz="1400" b="1" i="1" dirty="0" smtClean="0">
                <a:solidFill>
                  <a:srgbClr val="ECECEC"/>
                </a:solidFill>
              </a:rPr>
              <a:t> </a:t>
            </a:r>
            <a:r>
              <a:rPr lang="az-Latn-AZ" sz="1400" b="1" i="1" dirty="0" smtClean="0">
                <a:solidFill>
                  <a:srgbClr val="ECECEC"/>
                </a:solidFill>
              </a:rPr>
              <a:t> digər texniki bitkilərdən fərqlidir.</a:t>
            </a:r>
            <a:r>
              <a:rPr lang="en-US" sz="1400" b="1" i="1" dirty="0" smtClean="0">
                <a:solidFill>
                  <a:srgbClr val="ECECEC"/>
                </a:solidFill>
              </a:rPr>
              <a:t> </a:t>
            </a:r>
            <a:r>
              <a:rPr lang="en-US" sz="1400" b="1" i="1" dirty="0" err="1" smtClean="0">
                <a:solidFill>
                  <a:srgbClr val="ECECEC"/>
                </a:solidFill>
              </a:rPr>
              <a:t>Məlum</a:t>
            </a:r>
            <a:r>
              <a:rPr lang="en-US" sz="1400" b="1" i="1" dirty="0" smtClean="0">
                <a:solidFill>
                  <a:srgbClr val="ECECEC"/>
                </a:solidFill>
              </a:rPr>
              <a:t> </a:t>
            </a:r>
            <a:r>
              <a:rPr lang="en-US" sz="1400" b="1" i="1" dirty="0" err="1" smtClean="0">
                <a:solidFill>
                  <a:srgbClr val="ECECEC"/>
                </a:solidFill>
              </a:rPr>
              <a:t>olduğu</a:t>
            </a:r>
            <a:r>
              <a:rPr lang="en-US" sz="1400" b="1" i="1" dirty="0" smtClean="0">
                <a:solidFill>
                  <a:srgbClr val="ECECEC"/>
                </a:solidFill>
              </a:rPr>
              <a:t> </a:t>
            </a:r>
            <a:r>
              <a:rPr lang="en-US" sz="1400" b="1" i="1" dirty="0" err="1" smtClean="0">
                <a:solidFill>
                  <a:srgbClr val="ECECEC"/>
                </a:solidFill>
              </a:rPr>
              <a:t>kimi</a:t>
            </a:r>
            <a:r>
              <a:rPr lang="az-Latn-AZ" sz="1400" b="1" i="1" dirty="0" smtClean="0">
                <a:solidFill>
                  <a:srgbClr val="ECECEC"/>
                </a:solidFill>
              </a:rPr>
              <a:t>,</a:t>
            </a:r>
            <a:r>
              <a:rPr lang="en-US" sz="1400" b="1" i="1" dirty="0" smtClean="0">
                <a:solidFill>
                  <a:srgbClr val="ECECEC"/>
                </a:solidFill>
              </a:rPr>
              <a:t> </a:t>
            </a:r>
            <a:r>
              <a:rPr lang="en-US" sz="1400" b="1" i="1" dirty="0" err="1" smtClean="0">
                <a:solidFill>
                  <a:srgbClr val="ECECEC"/>
                </a:solidFill>
              </a:rPr>
              <a:t>qiymətlər</a:t>
            </a:r>
            <a:r>
              <a:rPr lang="en-US" sz="1400" b="1" i="1" dirty="0" smtClean="0">
                <a:solidFill>
                  <a:srgbClr val="ECECEC"/>
                </a:solidFill>
              </a:rPr>
              <a:t> </a:t>
            </a:r>
            <a:r>
              <a:rPr lang="en-US" sz="1400" b="1" i="1" dirty="0" err="1" smtClean="0">
                <a:solidFill>
                  <a:srgbClr val="ECECEC"/>
                </a:solidFill>
              </a:rPr>
              <a:t>istehsal</a:t>
            </a:r>
            <a:r>
              <a:rPr lang="en-US" sz="1400" b="1" i="1" dirty="0" smtClean="0">
                <a:solidFill>
                  <a:srgbClr val="ECECEC"/>
                </a:solidFill>
              </a:rPr>
              <a:t> </a:t>
            </a:r>
            <a:r>
              <a:rPr lang="en-US" sz="1400" b="1" i="1" dirty="0" err="1" smtClean="0">
                <a:solidFill>
                  <a:srgbClr val="ECECEC"/>
                </a:solidFill>
              </a:rPr>
              <a:t>həcminə</a:t>
            </a:r>
            <a:r>
              <a:rPr lang="en-US" sz="1400" b="1" i="1" dirty="0" smtClean="0">
                <a:solidFill>
                  <a:srgbClr val="ECECEC"/>
                </a:solidFill>
              </a:rPr>
              <a:t> </a:t>
            </a:r>
            <a:r>
              <a:rPr lang="en-US" sz="1400" b="1" i="1" dirty="0" err="1" smtClean="0">
                <a:solidFill>
                  <a:srgbClr val="ECECEC"/>
                </a:solidFill>
              </a:rPr>
              <a:t>görə</a:t>
            </a:r>
            <a:r>
              <a:rPr lang="en-US" sz="1400" b="1" i="1" dirty="0" smtClean="0">
                <a:solidFill>
                  <a:srgbClr val="ECECEC"/>
                </a:solidFill>
              </a:rPr>
              <a:t> </a:t>
            </a:r>
            <a:r>
              <a:rPr lang="en-US" sz="1400" b="1" i="1" dirty="0" err="1" smtClean="0">
                <a:solidFill>
                  <a:srgbClr val="ECECEC"/>
                </a:solidFill>
              </a:rPr>
              <a:t>uyğunlaşdırılmış</a:t>
            </a:r>
            <a:r>
              <a:rPr lang="en-US" sz="1400" b="1" i="1" dirty="0" smtClean="0">
                <a:solidFill>
                  <a:srgbClr val="ECECEC"/>
                </a:solidFill>
              </a:rPr>
              <a:t> </a:t>
            </a:r>
            <a:r>
              <a:rPr lang="en-US" sz="1400" b="1" i="1" dirty="0" err="1" smtClean="0">
                <a:solidFill>
                  <a:srgbClr val="ECECEC"/>
                </a:solidFill>
              </a:rPr>
              <a:t>və</a:t>
            </a:r>
            <a:r>
              <a:rPr lang="en-US" sz="1400" b="1" i="1" dirty="0" smtClean="0">
                <a:solidFill>
                  <a:srgbClr val="ECECEC"/>
                </a:solidFill>
              </a:rPr>
              <a:t> </a:t>
            </a:r>
            <a:r>
              <a:rPr lang="en-US" sz="1400" b="1" i="1" dirty="0" err="1" smtClean="0">
                <a:solidFill>
                  <a:srgbClr val="ECECEC"/>
                </a:solidFill>
              </a:rPr>
              <a:t>hesablanmışdır</a:t>
            </a:r>
            <a:r>
              <a:rPr lang="en-US" sz="1400" b="1" i="1" dirty="0" smtClean="0">
                <a:solidFill>
                  <a:srgbClr val="ECECEC"/>
                </a:solidFill>
              </a:rPr>
              <a:t>.</a:t>
            </a:r>
            <a:r>
              <a:rPr lang="az-Latn-AZ" sz="1400" b="1" i="1" dirty="0">
                <a:solidFill>
                  <a:srgbClr val="ECECEC"/>
                </a:solidFill>
              </a:rPr>
              <a:t> </a:t>
            </a:r>
            <a:r>
              <a:rPr lang="az-Latn-AZ" sz="1400" b="1" i="1" dirty="0" smtClean="0">
                <a:solidFill>
                  <a:srgbClr val="ECECEC"/>
                </a:solidFill>
              </a:rPr>
              <a:t>Tütünün texniki bitkilərdən ikinci olduğu müəyyənləşdirilmişdir. Verimiş d</a:t>
            </a:r>
            <a:r>
              <a:rPr lang="en-US" sz="1400" b="1" i="1" dirty="0" err="1" smtClean="0">
                <a:solidFill>
                  <a:srgbClr val="ECECEC"/>
                </a:solidFill>
              </a:rPr>
              <a:t>inam</a:t>
            </a:r>
            <a:r>
              <a:rPr lang="az-Latn-AZ" sz="1400" b="1" i="1" dirty="0" smtClean="0">
                <a:solidFill>
                  <a:srgbClr val="ECECEC"/>
                </a:solidFill>
              </a:rPr>
              <a:t>ikadan görünür ki, 2013-cü ildə 1,8</a:t>
            </a:r>
            <a:r>
              <a:rPr lang="en-US" sz="1400" b="1" i="1" dirty="0" smtClean="0">
                <a:solidFill>
                  <a:srgbClr val="ECECEC"/>
                </a:solidFill>
              </a:rPr>
              <a:t> </a:t>
            </a:r>
            <a:r>
              <a:rPr lang="az-Latn-AZ" sz="1400" b="1" i="1" dirty="0" smtClean="0">
                <a:solidFill>
                  <a:srgbClr val="ECECEC"/>
                </a:solidFill>
              </a:rPr>
              <a:t>%, 2014-cü ildə 5,2</a:t>
            </a:r>
            <a:r>
              <a:rPr lang="en-US" sz="1400" b="1" i="1" dirty="0" smtClean="0">
                <a:solidFill>
                  <a:srgbClr val="ECECEC"/>
                </a:solidFill>
              </a:rPr>
              <a:t> </a:t>
            </a:r>
            <a:r>
              <a:rPr lang="az-Latn-AZ" sz="1400" b="1" i="1" dirty="0" smtClean="0">
                <a:solidFill>
                  <a:srgbClr val="ECECEC"/>
                </a:solidFill>
              </a:rPr>
              <a:t>%, 2015-ci ildə 10,3</a:t>
            </a:r>
            <a:r>
              <a:rPr lang="en-US" sz="1400" b="1" i="1" dirty="0" smtClean="0">
                <a:solidFill>
                  <a:srgbClr val="ECECEC"/>
                </a:solidFill>
              </a:rPr>
              <a:t> </a:t>
            </a:r>
            <a:r>
              <a:rPr lang="az-Latn-AZ" sz="1400" b="1" i="1" dirty="0" smtClean="0">
                <a:solidFill>
                  <a:srgbClr val="ECECEC"/>
                </a:solidFill>
              </a:rPr>
              <a:t>% və nəhayət 2016-cı ildə </a:t>
            </a:r>
            <a:r>
              <a:rPr lang="az-Latn-AZ" sz="1400" b="1" i="1" dirty="0" smtClean="0">
                <a:solidFill>
                  <a:srgbClr val="ECECEC"/>
                </a:solidFill>
              </a:rPr>
              <a:t>ə</a:t>
            </a:r>
            <a:r>
              <a:rPr lang="az-Latn-AZ" sz="1400" b="1" i="1" dirty="0" smtClean="0">
                <a:solidFill>
                  <a:srgbClr val="ECECEC"/>
                </a:solidFill>
              </a:rPr>
              <a:t>vvəlki </a:t>
            </a:r>
            <a:r>
              <a:rPr lang="az-Latn-AZ" sz="1400" b="1" i="1" dirty="0" smtClean="0">
                <a:solidFill>
                  <a:srgbClr val="ECECEC"/>
                </a:solidFill>
              </a:rPr>
              <a:t>illərə nəzərən kəskin artaraq 69,5 % təşkil etmişdir. </a:t>
            </a:r>
            <a:endParaRPr lang="en-US" sz="1400" b="1" i="1" dirty="0" smtClean="0">
              <a:solidFill>
                <a:srgbClr val="ECECEC"/>
              </a:solidFill>
            </a:endParaRPr>
          </a:p>
          <a:p>
            <a:pPr algn="just"/>
            <a:r>
              <a:rPr lang="az-Latn-AZ" sz="1400" b="1" i="1" dirty="0" smtClean="0">
                <a:solidFill>
                  <a:srgbClr val="ECECEC"/>
                </a:solidFill>
              </a:rPr>
              <a:t>	Onu da qeyd edək ki, ölkədə tütünün orta </a:t>
            </a:r>
            <a:r>
              <a:rPr lang="az-Latn-AZ" sz="1400" b="1" i="1" dirty="0">
                <a:solidFill>
                  <a:srgbClr val="ECECEC"/>
                </a:solidFill>
              </a:rPr>
              <a:t>məhsuldarlığı, dünya üzrə istehsal olunan  </a:t>
            </a:r>
            <a:r>
              <a:rPr lang="az-Latn-AZ" sz="1400" b="1" i="1" dirty="0" smtClean="0">
                <a:solidFill>
                  <a:srgbClr val="ECECEC"/>
                </a:solidFill>
              </a:rPr>
              <a:t>tütünün orta </a:t>
            </a:r>
            <a:r>
              <a:rPr lang="az-Latn-AZ" sz="1400" b="1" i="1" dirty="0">
                <a:solidFill>
                  <a:srgbClr val="ECECEC"/>
                </a:solidFill>
              </a:rPr>
              <a:t>məhsuldarlığından aşağı olması ilə səciyyələnir. </a:t>
            </a:r>
            <a:endParaRPr lang="az-Latn-AZ" sz="1400" b="1" i="1" dirty="0" smtClean="0">
              <a:solidFill>
                <a:srgbClr val="ECECEC"/>
              </a:solidFill>
            </a:endParaRPr>
          </a:p>
          <a:p>
            <a:pPr algn="just"/>
            <a:r>
              <a:rPr lang="az-Latn-AZ" sz="1400" b="1" i="1" dirty="0" smtClean="0">
                <a:solidFill>
                  <a:srgbClr val="ECECEC"/>
                </a:solidFill>
              </a:rPr>
              <a:t>-Qlobal olaraq siqaret istehlakı inkşaf etmiş ölkələrdə azalmasında </a:t>
            </a:r>
            <a:r>
              <a:rPr lang="az-Latn-AZ" sz="1400" b="1" i="1" dirty="0" smtClean="0">
                <a:solidFill>
                  <a:srgbClr val="ECECEC"/>
                </a:solidFill>
              </a:rPr>
              <a:t>baxmayaraq, </a:t>
            </a:r>
            <a:r>
              <a:rPr lang="az-Latn-AZ" sz="1400" b="1" i="1" dirty="0" smtClean="0">
                <a:solidFill>
                  <a:srgbClr val="ECECEC"/>
                </a:solidFill>
              </a:rPr>
              <a:t>orta və aşağı gəlirli ölkələrdə artmaqdadır.</a:t>
            </a:r>
          </a:p>
          <a:p>
            <a:pPr algn="just"/>
            <a:r>
              <a:rPr lang="az-Latn-AZ" sz="1400" b="1" i="1" dirty="0" smtClean="0">
                <a:solidFill>
                  <a:srgbClr val="ECECEC"/>
                </a:solidFill>
              </a:rPr>
              <a:t>-Ümumilikdə </a:t>
            </a:r>
            <a:r>
              <a:rPr lang="az-Latn-AZ" sz="1400" b="1" i="1" dirty="0">
                <a:solidFill>
                  <a:srgbClr val="ECECEC"/>
                </a:solidFill>
              </a:rPr>
              <a:t>dünya üzrə siqaret istehlakının 80%-i </a:t>
            </a:r>
            <a:r>
              <a:rPr lang="az-Latn-AZ" sz="1400" b="1" i="1" dirty="0" smtClean="0">
                <a:solidFill>
                  <a:srgbClr val="ECECEC"/>
                </a:solidFill>
              </a:rPr>
              <a:t>inkişaf </a:t>
            </a:r>
            <a:r>
              <a:rPr lang="az-Latn-AZ" sz="1400" b="1" i="1" dirty="0">
                <a:solidFill>
                  <a:srgbClr val="ECECEC"/>
                </a:solidFill>
              </a:rPr>
              <a:t>etməkdə olan ölkələrin payına </a:t>
            </a:r>
            <a:r>
              <a:rPr lang="az-Latn-AZ" sz="1400" b="1" i="1" dirty="0" smtClean="0">
                <a:solidFill>
                  <a:srgbClr val="ECECEC"/>
                </a:solidFill>
              </a:rPr>
              <a:t>düşür;</a:t>
            </a:r>
            <a:endParaRPr lang="az-Latn-AZ" sz="1400" b="1" i="1" dirty="0">
              <a:solidFill>
                <a:srgbClr val="ECECEC"/>
              </a:solidFill>
            </a:endParaRPr>
          </a:p>
          <a:p>
            <a:pPr algn="just"/>
            <a:r>
              <a:rPr lang="az-Latn-AZ" sz="1400" b="1" i="1" dirty="0" smtClean="0">
                <a:solidFill>
                  <a:srgbClr val="ECECEC"/>
                </a:solidFill>
              </a:rPr>
              <a:t>-Siqaret </a:t>
            </a:r>
            <a:r>
              <a:rPr lang="az-Latn-AZ" sz="1400" b="1" i="1" dirty="0">
                <a:solidFill>
                  <a:srgbClr val="ECECEC"/>
                </a:solidFill>
              </a:rPr>
              <a:t>istehlakının artmasına baxmayaraq </a:t>
            </a:r>
            <a:r>
              <a:rPr lang="az-Latn-AZ" sz="1400" b="1" i="1" dirty="0" smtClean="0">
                <a:solidFill>
                  <a:srgbClr val="ECECEC"/>
                </a:solidFill>
              </a:rPr>
              <a:t>,sənaye </a:t>
            </a:r>
            <a:r>
              <a:rPr lang="az-Latn-AZ" sz="1400" b="1" i="1" dirty="0">
                <a:solidFill>
                  <a:srgbClr val="ECECEC"/>
                </a:solidFill>
              </a:rPr>
              <a:t>üzrə bazar payları konsalidasiya </a:t>
            </a:r>
            <a:r>
              <a:rPr lang="az-Latn-AZ" sz="1400" b="1" i="1" dirty="0" smtClean="0">
                <a:solidFill>
                  <a:srgbClr val="ECECEC"/>
                </a:solidFill>
              </a:rPr>
              <a:t>olunmaqdadır;</a:t>
            </a:r>
            <a:endParaRPr lang="az-Latn-AZ" sz="1600" b="1" i="1" dirty="0" smtClean="0">
              <a:solidFill>
                <a:srgbClr val="ECECEC"/>
              </a:solidFill>
            </a:endParaRPr>
          </a:p>
          <a:p>
            <a:pPr algn="just"/>
            <a:r>
              <a:rPr lang="az-Latn-AZ" sz="1600" b="1" i="1" dirty="0">
                <a:solidFill>
                  <a:srgbClr val="ECECEC"/>
                </a:solidFill>
              </a:rPr>
              <a:t>	</a:t>
            </a:r>
            <a:r>
              <a:rPr lang="az-Latn-AZ" sz="1600" b="1" i="1" dirty="0" smtClean="0">
                <a:solidFill>
                  <a:srgbClr val="ECECEC"/>
                </a:solidFill>
              </a:rPr>
              <a:t> </a:t>
            </a:r>
            <a:endParaRPr lang="en-US" sz="1600" b="1" i="1" dirty="0" smtClean="0">
              <a:solidFill>
                <a:srgbClr val="ECECEC"/>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1350109371"/>
              </p:ext>
            </p:extLst>
          </p:nvPr>
        </p:nvGraphicFramePr>
        <p:xfrm>
          <a:off x="534574" y="386081"/>
          <a:ext cx="5549313" cy="3155905"/>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3887" y="514349"/>
            <a:ext cx="5375589" cy="2901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925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546A"/>
        </a:solidFill>
        <a:effectLst/>
      </p:bgPr>
    </p:bg>
    <p:spTree>
      <p:nvGrpSpPr>
        <p:cNvPr id="1" name=""/>
        <p:cNvGrpSpPr/>
        <p:nvPr/>
      </p:nvGrpSpPr>
      <p:grpSpPr>
        <a:xfrm>
          <a:off x="0" y="0"/>
          <a:ext cx="0" cy="0"/>
          <a:chOff x="0" y="0"/>
          <a:chExt cx="0" cy="0"/>
        </a:xfrm>
      </p:grpSpPr>
      <p:sp>
        <p:nvSpPr>
          <p:cNvPr id="2" name="Oval 1"/>
          <p:cNvSpPr/>
          <p:nvPr/>
        </p:nvSpPr>
        <p:spPr>
          <a:xfrm>
            <a:off x="1813657" y="5339316"/>
            <a:ext cx="464235" cy="345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
            <a:extLst>
              <a:ext uri="{FF2B5EF4-FFF2-40B4-BE49-F238E27FC236}">
                <a16:creationId xmlns:a16="http://schemas.microsoft.com/office/drawing/2014/main" xmlns="" id="{103C51F8-CB88-4F1C-A1DF-65546EDA831B}"/>
              </a:ext>
            </a:extLst>
          </p:cNvPr>
          <p:cNvSpPr txBox="1">
            <a:spLocks noChangeArrowheads="1"/>
          </p:cNvSpPr>
          <p:nvPr/>
        </p:nvSpPr>
        <p:spPr bwMode="auto">
          <a:xfrm>
            <a:off x="609600" y="475847"/>
            <a:ext cx="9921766" cy="64633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az-Latn-AZ" b="1" dirty="0" smtClean="0">
                <a:solidFill>
                  <a:schemeClr val="bg1"/>
                </a:solidFill>
                <a:latin typeface="Aardvark L" pitchFamily="34" charset="0"/>
              </a:rPr>
              <a:t>Elmi-Tədqiqat və Statistik İnnovasiyalar Mərkəzi aparılan araşdırmalar və təhlillərlə  Sizin xidmətinizdədir! </a:t>
            </a:r>
            <a:endParaRPr lang="az-Latn-AZ" b="1" dirty="0">
              <a:solidFill>
                <a:schemeClr val="bg1"/>
              </a:solidFill>
              <a:latin typeface="Aardvark L" pitchFamily="34" charset="0"/>
            </a:endParaRPr>
          </a:p>
        </p:txBody>
      </p:sp>
      <p:sp>
        <p:nvSpPr>
          <p:cNvPr id="10" name="Rectangle 2">
            <a:extLst>
              <a:ext uri="{FF2B5EF4-FFF2-40B4-BE49-F238E27FC236}">
                <a16:creationId xmlns:a16="http://schemas.microsoft.com/office/drawing/2014/main" xmlns="" id="{52A33959-64D0-4021-920E-286A60607F46}"/>
              </a:ext>
            </a:extLst>
          </p:cNvPr>
          <p:cNvSpPr>
            <a:spLocks noChangeArrowheads="1"/>
          </p:cNvSpPr>
          <p:nvPr/>
        </p:nvSpPr>
        <p:spPr bwMode="auto">
          <a:xfrm>
            <a:off x="483476" y="3897489"/>
            <a:ext cx="11204027" cy="9233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eaLnBrk="0" hangingPunct="0"/>
            <a:endParaRPr lang="az-Latn-AZ" sz="900" b="1" i="1" dirty="0">
              <a:solidFill>
                <a:schemeClr val="bg1"/>
              </a:solidFill>
              <a:latin typeface="+mj-lt"/>
            </a:endParaRPr>
          </a:p>
          <a:p>
            <a:pPr algn="ctr" eaLnBrk="0" hangingPunct="0"/>
            <a:r>
              <a:rPr lang="en-US" sz="900" b="1" i="1" dirty="0">
                <a:solidFill>
                  <a:schemeClr val="bg1"/>
                </a:solidFill>
              </a:rPr>
              <a:t>Tel.: </a:t>
            </a:r>
            <a:r>
              <a:rPr lang="az-Latn-AZ" sz="900" b="1" i="1" dirty="0" smtClean="0">
                <a:solidFill>
                  <a:schemeClr val="bg1"/>
                </a:solidFill>
              </a:rPr>
              <a:t>(+</a:t>
            </a:r>
            <a:r>
              <a:rPr lang="az-Latn-AZ" sz="900" b="1" i="1" dirty="0">
                <a:solidFill>
                  <a:schemeClr val="bg1"/>
                </a:solidFill>
              </a:rPr>
              <a:t>994 12) 538 91 04</a:t>
            </a:r>
          </a:p>
          <a:p>
            <a:pPr algn="ctr" eaLnBrk="0" hangingPunct="0"/>
            <a:r>
              <a:rPr lang="az-Latn-AZ" sz="900" b="1" i="1" dirty="0">
                <a:solidFill>
                  <a:schemeClr val="bg1"/>
                </a:solidFill>
              </a:rPr>
              <a:t>Fax:(+994 12) 538 91 04</a:t>
            </a:r>
          </a:p>
          <a:p>
            <a:pPr algn="ctr" eaLnBrk="0" hangingPunct="0"/>
            <a:r>
              <a:rPr lang="en-US" sz="900" b="1" i="1" dirty="0">
                <a:solidFill>
                  <a:schemeClr val="bg1"/>
                </a:solidFill>
              </a:rPr>
              <a:t>E-mail:</a:t>
            </a:r>
            <a:r>
              <a:rPr lang="az-Latn-AZ" sz="900" b="1" i="1" dirty="0">
                <a:solidFill>
                  <a:schemeClr val="bg1"/>
                </a:solidFill>
              </a:rPr>
              <a:t> </a:t>
            </a:r>
            <a:r>
              <a:rPr lang="az-Latn-AZ" sz="900" b="1" dirty="0">
                <a:solidFill>
                  <a:schemeClr val="bg1"/>
                </a:solidFill>
              </a:rPr>
              <a:t> info@etsim.az</a:t>
            </a:r>
            <a:endParaRPr lang="az-Latn-AZ" sz="900" b="1" dirty="0" smtClean="0">
              <a:solidFill>
                <a:schemeClr val="bg1"/>
              </a:solidFill>
            </a:endParaRPr>
          </a:p>
          <a:p>
            <a:pPr algn="ctr" eaLnBrk="0" hangingPunct="0"/>
            <a:r>
              <a:rPr lang="en-US" sz="900" b="1" dirty="0" smtClean="0">
                <a:solidFill>
                  <a:schemeClr val="bg1"/>
                </a:solidFill>
              </a:rPr>
              <a:t>www.</a:t>
            </a:r>
            <a:r>
              <a:rPr lang="az-Latn-AZ" sz="900" b="1" dirty="0" smtClean="0">
                <a:solidFill>
                  <a:schemeClr val="bg1"/>
                </a:solidFill>
              </a:rPr>
              <a:t> etsim.a</a:t>
            </a:r>
            <a:r>
              <a:rPr lang="en-US" sz="900" b="1" dirty="0" smtClean="0">
                <a:solidFill>
                  <a:schemeClr val="bg1"/>
                </a:solidFill>
              </a:rPr>
              <a:t>z</a:t>
            </a:r>
            <a:endParaRPr lang="az-Latn-AZ" sz="900" b="1" dirty="0" smtClean="0">
              <a:solidFill>
                <a:schemeClr val="bg1"/>
              </a:solidFill>
            </a:endParaRPr>
          </a:p>
          <a:p>
            <a:pPr algn="ctr" eaLnBrk="0" hangingPunct="0"/>
            <a:endParaRPr lang="az-Latn-AZ" sz="900" b="1" dirty="0">
              <a:solidFill>
                <a:schemeClr val="bg1"/>
              </a:solidFill>
              <a:latin typeface="+mj-lt"/>
            </a:endParaRPr>
          </a:p>
        </p:txBody>
      </p:sp>
      <p:sp>
        <p:nvSpPr>
          <p:cNvPr id="14" name="TextBox 13">
            <a:extLst>
              <a:ext uri="{FF2B5EF4-FFF2-40B4-BE49-F238E27FC236}">
                <a16:creationId xmlns:a16="http://schemas.microsoft.com/office/drawing/2014/main" xmlns="" id="{B7A37778-077C-4B1C-B47E-53742C2C6A66}"/>
              </a:ext>
            </a:extLst>
          </p:cNvPr>
          <p:cNvSpPr txBox="1"/>
          <p:nvPr/>
        </p:nvSpPr>
        <p:spPr>
          <a:xfrm>
            <a:off x="2608580" y="5512232"/>
            <a:ext cx="6019800" cy="307777"/>
          </a:xfrm>
          <a:prstGeom prst="rect">
            <a:avLst/>
          </a:prstGeom>
          <a:noFill/>
        </p:spPr>
        <p:txBody>
          <a:bodyPr wrap="square" rtlCol="0">
            <a:spAutoFit/>
          </a:bodyPr>
          <a:lstStyle/>
          <a:p>
            <a:r>
              <a:rPr lang="az-Latn-AZ" sz="1400" dirty="0" smtClean="0">
                <a:solidFill>
                  <a:schemeClr val="bg1"/>
                </a:solidFill>
              </a:rPr>
              <a:t> </a:t>
            </a:r>
            <a:r>
              <a:rPr lang="az-Latn-AZ" sz="1400" dirty="0">
                <a:solidFill>
                  <a:schemeClr val="bg1"/>
                </a:solidFill>
              </a:rPr>
              <a:t>https://</a:t>
            </a:r>
            <a:r>
              <a:rPr lang="az-Latn-AZ" sz="1400" b="1" dirty="0" smtClean="0">
                <a:solidFill>
                  <a:schemeClr val="bg1"/>
                </a:solidFill>
              </a:rPr>
              <a:t>www.facebook.com/etsimbaku</a:t>
            </a:r>
            <a:r>
              <a:rPr lang="az-Latn-AZ" sz="1400" dirty="0" smtClean="0">
                <a:solidFill>
                  <a:schemeClr val="bg1"/>
                </a:solidFill>
              </a:rPr>
              <a:t>/</a:t>
            </a:r>
            <a:endParaRPr lang="en-US" sz="1400" dirty="0">
              <a:solidFill>
                <a:schemeClr val="bg1"/>
              </a:solidFill>
            </a:endParaRPr>
          </a:p>
        </p:txBody>
      </p:sp>
      <p:pic>
        <p:nvPicPr>
          <p:cNvPr id="16" name="Picture 15">
            <a:extLst>
              <a:ext uri="{FF2B5EF4-FFF2-40B4-BE49-F238E27FC236}">
                <a16:creationId xmlns:a16="http://schemas.microsoft.com/office/drawing/2014/main" xmlns="" id="{09CB3B76-FB38-4B23-813D-0E121D4668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8557" y="5166399"/>
            <a:ext cx="691667" cy="691666"/>
          </a:xfrm>
          <a:prstGeom prst="rect">
            <a:avLst/>
          </a:prstGeom>
        </p:spPr>
      </p:pic>
      <p:grpSp>
        <p:nvGrpSpPr>
          <p:cNvPr id="17" name="Group 16">
            <a:extLst>
              <a:ext uri="{FF2B5EF4-FFF2-40B4-BE49-F238E27FC236}">
                <a16:creationId xmlns:a16="http://schemas.microsoft.com/office/drawing/2014/main" xmlns="" id="{A7BD0B03-DE56-40BB-8243-3E1382EA3BDF}"/>
              </a:ext>
            </a:extLst>
          </p:cNvPr>
          <p:cNvGrpSpPr/>
          <p:nvPr/>
        </p:nvGrpSpPr>
        <p:grpSpPr>
          <a:xfrm>
            <a:off x="3200987" y="1988126"/>
            <a:ext cx="5806655" cy="1012603"/>
            <a:chOff x="976611" y="1951400"/>
            <a:chExt cx="5806655" cy="1012603"/>
          </a:xfrm>
        </p:grpSpPr>
        <p:grpSp>
          <p:nvGrpSpPr>
            <p:cNvPr id="18" name="Group 17">
              <a:extLst>
                <a:ext uri="{FF2B5EF4-FFF2-40B4-BE49-F238E27FC236}">
                  <a16:creationId xmlns:a16="http://schemas.microsoft.com/office/drawing/2014/main" xmlns="" id="{1955135A-C38B-4A0C-9209-D41A8A08725F}"/>
                </a:ext>
              </a:extLst>
            </p:cNvPr>
            <p:cNvGrpSpPr/>
            <p:nvPr/>
          </p:nvGrpSpPr>
          <p:grpSpPr>
            <a:xfrm>
              <a:off x="3382734" y="1972322"/>
              <a:ext cx="971671" cy="980586"/>
              <a:chOff x="6111049" y="2126294"/>
              <a:chExt cx="971671" cy="980586"/>
            </a:xfrm>
          </p:grpSpPr>
          <p:sp>
            <p:nvSpPr>
              <p:cNvPr id="31" name="Oval 30">
                <a:extLst>
                  <a:ext uri="{FF2B5EF4-FFF2-40B4-BE49-F238E27FC236}">
                    <a16:creationId xmlns:a16="http://schemas.microsoft.com/office/drawing/2014/main" xmlns="" id="{07839EDA-62C4-4346-8A6D-52E0A77B0D48}"/>
                  </a:ext>
                </a:extLst>
              </p:cNvPr>
              <p:cNvSpPr/>
              <p:nvPr/>
            </p:nvSpPr>
            <p:spPr>
              <a:xfrm>
                <a:off x="6111049" y="2126294"/>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pic>
            <p:nvPicPr>
              <p:cNvPr id="32" name="Graphic 24" descr="Marker">
                <a:extLst>
                  <a:ext uri="{FF2B5EF4-FFF2-40B4-BE49-F238E27FC236}">
                    <a16:creationId xmlns:a16="http://schemas.microsoft.com/office/drawing/2014/main" xmlns="" id="{2643AADB-6115-4C0A-BE71-EF0CE8F8B585}"/>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6225533" y="2248722"/>
                <a:ext cx="742702" cy="742702"/>
              </a:xfrm>
              <a:prstGeom prst="rect">
                <a:avLst/>
              </a:prstGeom>
            </p:spPr>
          </p:pic>
        </p:grpSp>
        <p:grpSp>
          <p:nvGrpSpPr>
            <p:cNvPr id="19" name="Group 18">
              <a:extLst>
                <a:ext uri="{FF2B5EF4-FFF2-40B4-BE49-F238E27FC236}">
                  <a16:creationId xmlns:a16="http://schemas.microsoft.com/office/drawing/2014/main" xmlns="" id="{A62B2EA9-AA88-44B3-A5D0-99483F8E3B59}"/>
                </a:ext>
              </a:extLst>
            </p:cNvPr>
            <p:cNvGrpSpPr/>
            <p:nvPr/>
          </p:nvGrpSpPr>
          <p:grpSpPr>
            <a:xfrm>
              <a:off x="4583697" y="1964639"/>
              <a:ext cx="971671" cy="980586"/>
              <a:chOff x="6840941" y="2362621"/>
              <a:chExt cx="971671" cy="980586"/>
            </a:xfrm>
          </p:grpSpPr>
          <p:sp>
            <p:nvSpPr>
              <p:cNvPr id="29" name="Oval 28">
                <a:extLst>
                  <a:ext uri="{FF2B5EF4-FFF2-40B4-BE49-F238E27FC236}">
                    <a16:creationId xmlns:a16="http://schemas.microsoft.com/office/drawing/2014/main" xmlns="" id="{6DD698CD-A5A2-4BD0-800E-27A75A91DB78}"/>
                  </a:ext>
                </a:extLst>
              </p:cNvPr>
              <p:cNvSpPr/>
              <p:nvPr/>
            </p:nvSpPr>
            <p:spPr>
              <a:xfrm>
                <a:off x="6840941" y="2362621"/>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pic>
            <p:nvPicPr>
              <p:cNvPr id="30" name="Graphic 22" descr="Upward trend">
                <a:extLst>
                  <a:ext uri="{FF2B5EF4-FFF2-40B4-BE49-F238E27FC236}">
                    <a16:creationId xmlns:a16="http://schemas.microsoft.com/office/drawing/2014/main" xmlns="" id="{B984DAA9-0826-4C0A-B4CF-3A6452871AA6}"/>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979588" y="2519355"/>
                <a:ext cx="695079" cy="695079"/>
              </a:xfrm>
              <a:prstGeom prst="rect">
                <a:avLst/>
              </a:prstGeom>
            </p:spPr>
          </p:pic>
        </p:grpSp>
        <p:grpSp>
          <p:nvGrpSpPr>
            <p:cNvPr id="20" name="Group 19">
              <a:extLst>
                <a:ext uri="{FF2B5EF4-FFF2-40B4-BE49-F238E27FC236}">
                  <a16:creationId xmlns:a16="http://schemas.microsoft.com/office/drawing/2014/main" xmlns="" id="{23A450A6-D3F0-47F8-9FC7-97FA21428903}"/>
                </a:ext>
              </a:extLst>
            </p:cNvPr>
            <p:cNvGrpSpPr/>
            <p:nvPr/>
          </p:nvGrpSpPr>
          <p:grpSpPr>
            <a:xfrm>
              <a:off x="5811595" y="1983417"/>
              <a:ext cx="971671" cy="980586"/>
              <a:chOff x="6683082" y="2627552"/>
              <a:chExt cx="971671" cy="980586"/>
            </a:xfrm>
          </p:grpSpPr>
          <p:sp>
            <p:nvSpPr>
              <p:cNvPr id="27" name="Oval 26">
                <a:extLst>
                  <a:ext uri="{FF2B5EF4-FFF2-40B4-BE49-F238E27FC236}">
                    <a16:creationId xmlns:a16="http://schemas.microsoft.com/office/drawing/2014/main" xmlns="" id="{4668366F-DC17-4829-9CA7-D74866EF044C}"/>
                  </a:ext>
                </a:extLst>
              </p:cNvPr>
              <p:cNvSpPr/>
              <p:nvPr/>
            </p:nvSpPr>
            <p:spPr>
              <a:xfrm>
                <a:off x="6683082" y="2627552"/>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pic>
            <p:nvPicPr>
              <p:cNvPr id="28" name="Graphic 20" descr="Email">
                <a:extLst>
                  <a:ext uri="{FF2B5EF4-FFF2-40B4-BE49-F238E27FC236}">
                    <a16:creationId xmlns:a16="http://schemas.microsoft.com/office/drawing/2014/main" xmlns="" id="{CD1A95A3-168B-4740-9D39-F10789076ADF}"/>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6829630" y="2776267"/>
                <a:ext cx="683155" cy="683155"/>
              </a:xfrm>
              <a:prstGeom prst="rect">
                <a:avLst/>
              </a:prstGeom>
            </p:spPr>
          </p:pic>
        </p:grpSp>
        <p:grpSp>
          <p:nvGrpSpPr>
            <p:cNvPr id="21" name="Group 20">
              <a:extLst>
                <a:ext uri="{FF2B5EF4-FFF2-40B4-BE49-F238E27FC236}">
                  <a16:creationId xmlns:a16="http://schemas.microsoft.com/office/drawing/2014/main" xmlns="" id="{D5CD6B68-8D03-47C2-9F35-1E4CC582BC39}"/>
                </a:ext>
              </a:extLst>
            </p:cNvPr>
            <p:cNvGrpSpPr/>
            <p:nvPr/>
          </p:nvGrpSpPr>
          <p:grpSpPr>
            <a:xfrm>
              <a:off x="976611" y="1951400"/>
              <a:ext cx="971671" cy="980586"/>
              <a:chOff x="266899" y="2352501"/>
              <a:chExt cx="971671" cy="980586"/>
            </a:xfrm>
          </p:grpSpPr>
          <p:sp>
            <p:nvSpPr>
              <p:cNvPr id="25" name="Oval 24">
                <a:extLst>
                  <a:ext uri="{FF2B5EF4-FFF2-40B4-BE49-F238E27FC236}">
                    <a16:creationId xmlns:a16="http://schemas.microsoft.com/office/drawing/2014/main" xmlns="" id="{9D84EBAD-F058-465C-90F2-B7E83DE7AA08}"/>
                  </a:ext>
                </a:extLst>
              </p:cNvPr>
              <p:cNvSpPr/>
              <p:nvPr/>
            </p:nvSpPr>
            <p:spPr>
              <a:xfrm>
                <a:off x="266899" y="2352501"/>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pic>
            <p:nvPicPr>
              <p:cNvPr id="26" name="Graphic 38" descr="Receiver">
                <a:extLst>
                  <a:ext uri="{FF2B5EF4-FFF2-40B4-BE49-F238E27FC236}">
                    <a16:creationId xmlns:a16="http://schemas.microsoft.com/office/drawing/2014/main" xmlns="" id="{2765DD6D-D377-4BFA-9B9D-E23233D6BDAA}"/>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74249" y="2464309"/>
                <a:ext cx="756969" cy="756969"/>
              </a:xfrm>
              <a:prstGeom prst="rect">
                <a:avLst/>
              </a:prstGeom>
            </p:spPr>
          </p:pic>
        </p:grpSp>
        <p:grpSp>
          <p:nvGrpSpPr>
            <p:cNvPr id="22" name="Group 21">
              <a:extLst>
                <a:ext uri="{FF2B5EF4-FFF2-40B4-BE49-F238E27FC236}">
                  <a16:creationId xmlns:a16="http://schemas.microsoft.com/office/drawing/2014/main" xmlns="" id="{F2ACF445-9A83-46FD-A266-B2250A0B4499}"/>
                </a:ext>
              </a:extLst>
            </p:cNvPr>
            <p:cNvGrpSpPr/>
            <p:nvPr/>
          </p:nvGrpSpPr>
          <p:grpSpPr>
            <a:xfrm>
              <a:off x="2181771" y="1980193"/>
              <a:ext cx="971671" cy="980586"/>
              <a:chOff x="1242568" y="3302578"/>
              <a:chExt cx="971671" cy="980586"/>
            </a:xfrm>
          </p:grpSpPr>
          <p:sp>
            <p:nvSpPr>
              <p:cNvPr id="23" name="Oval 22">
                <a:extLst>
                  <a:ext uri="{FF2B5EF4-FFF2-40B4-BE49-F238E27FC236}">
                    <a16:creationId xmlns:a16="http://schemas.microsoft.com/office/drawing/2014/main" xmlns="" id="{1ADA0D14-F709-4FEC-A5BE-348B96AA132C}"/>
                  </a:ext>
                </a:extLst>
              </p:cNvPr>
              <p:cNvSpPr/>
              <p:nvPr/>
            </p:nvSpPr>
            <p:spPr>
              <a:xfrm>
                <a:off x="1242568" y="3302578"/>
                <a:ext cx="971671" cy="980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pic>
            <p:nvPicPr>
              <p:cNvPr id="24" name="Graphic 41" descr="Smart Phone">
                <a:extLst>
                  <a:ext uri="{FF2B5EF4-FFF2-40B4-BE49-F238E27FC236}">
                    <a16:creationId xmlns:a16="http://schemas.microsoft.com/office/drawing/2014/main" xmlns="" id="{B3A72C62-2BCF-49D4-AAE2-FDC03D3176F1}"/>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a:off x="1359838" y="3450068"/>
                <a:ext cx="732652" cy="732652"/>
              </a:xfrm>
              <a:prstGeom prst="rect">
                <a:avLst/>
              </a:prstGeom>
            </p:spPr>
          </p:pic>
        </p:grpSp>
      </p:grpSp>
      <p:cxnSp>
        <p:nvCxnSpPr>
          <p:cNvPr id="36" name="Straight Connector 35">
            <a:extLst>
              <a:ext uri="{FF2B5EF4-FFF2-40B4-BE49-F238E27FC236}">
                <a16:creationId xmlns:a16="http://schemas.microsoft.com/office/drawing/2014/main" xmlns="" id="{DE2BE227-8D41-492C-8941-192BA695F715}"/>
              </a:ext>
            </a:extLst>
          </p:cNvPr>
          <p:cNvCxnSpPr/>
          <p:nvPr/>
        </p:nvCxnSpPr>
        <p:spPr>
          <a:xfrm>
            <a:off x="1858630" y="1665968"/>
            <a:ext cx="7803268" cy="0"/>
          </a:xfrm>
          <a:prstGeom prst="line">
            <a:avLst/>
          </a:prstGeom>
          <a:ln w="76200">
            <a:solidFill>
              <a:schemeClr val="accent1"/>
            </a:solidFill>
          </a:ln>
        </p:spPr>
        <p:style>
          <a:lnRef idx="3">
            <a:schemeClr val="accent1"/>
          </a:lnRef>
          <a:fillRef idx="0">
            <a:schemeClr val="accent1"/>
          </a:fillRef>
          <a:effectRef idx="2">
            <a:schemeClr val="accent1"/>
          </a:effectRef>
          <a:fontRef idx="minor">
            <a:schemeClr val="tx1"/>
          </a:fontRef>
        </p:style>
      </p:cxnSp>
      <p:sp>
        <p:nvSpPr>
          <p:cNvPr id="37" name="Rectangle 36"/>
          <p:cNvSpPr/>
          <p:nvPr/>
        </p:nvSpPr>
        <p:spPr>
          <a:xfrm>
            <a:off x="289237" y="266397"/>
            <a:ext cx="11611611" cy="6298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0749280" y="266397"/>
            <a:ext cx="1107440" cy="1065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2913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1469</TotalTime>
  <Words>147</Words>
  <Application>Microsoft Office PowerPoint</Application>
  <PresentationFormat>Custom</PresentationFormat>
  <Paragraphs>82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Concourse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User2016</cp:lastModifiedBy>
  <cp:revision>164</cp:revision>
  <dcterms:created xsi:type="dcterms:W3CDTF">2018-04-12T05:02:49Z</dcterms:created>
  <dcterms:modified xsi:type="dcterms:W3CDTF">2018-05-03T12:14:35Z</dcterms:modified>
</cp:coreProperties>
</file>